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3.gif" ContentType="image/gif"/>
  <Override PartName="/ppt/media/image45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23.png" ContentType="image/png"/>
  <Override PartName="/ppt/media/image60.png" ContentType="image/png"/>
  <Override PartName="/ppt/media/image73.png" ContentType="image/png"/>
  <Override PartName="/ppt/media/image24.png" ContentType="image/png"/>
  <Override PartName="/ppt/media/image61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7.gif" ContentType="image/gif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59.png" ContentType="image/png"/>
  <Override PartName="/ppt/media/image56.gif" ContentType="image/gif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7263B1-5BEC-4CFA-98A5-15A3DEF2E5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953DA8-297A-408F-B8C1-1F50CBEE33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122235-F86C-416A-B98F-63311D25DB5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DCA281-61ED-4B25-BF49-A3AE843E593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3E42FA-CFCD-4A25-8E55-A5F3B0FD7D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BEF618-1435-4D14-8863-7B196719D5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0BFF56-5669-4492-8471-522CA9B3F3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F32B4D-7D45-42A6-8926-080B245AC3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165F3C-6714-42D0-9695-97599ACD4E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4E42C6-D9DA-443B-AA51-92211D9D9F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92A2BA-AD96-4517-AB28-15301699C0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477D98-A47B-4A96-B246-3144B5C643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639863-B97D-400F-9C6C-82081BE473E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hyperlink" Target="https://fr.wikipedia.org/wiki/Algorithme" TargetMode="External"/><Relationship Id="rId6" Type="http://schemas.openxmlformats.org/officeDocument/2006/relationships/hyperlink" Target="https://fr.wikipedia.org/wiki/Probl&#232;me_algorithmique" TargetMode="External"/><Relationship Id="rId7" Type="http://schemas.openxmlformats.org/officeDocument/2006/relationships/hyperlink" Target="https://fr.wikipedia.org/wiki/Probl&#232;me_algorithmique" TargetMode="External"/><Relationship Id="rId8" Type="http://schemas.openxmlformats.org/officeDocument/2006/relationships/hyperlink" Target="https://fr.wikipedia.org/wiki/Probl&#232;me_algorithmique" TargetMode="External"/><Relationship Id="rId9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gif"/><Relationship Id="rId7" Type="http://schemas.openxmlformats.org/officeDocument/2006/relationships/image" Target="../media/image44.png"/><Relationship Id="rId8" Type="http://schemas.openxmlformats.org/officeDocument/2006/relationships/hyperlink" Target="https://developer.mozilla.org/fr/docs/Glossary/Value" TargetMode="External"/><Relationship Id="rId9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gi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Freeform 3"/>
          <p:cNvSpPr/>
          <p:nvPr/>
        </p:nvSpPr>
        <p:spPr>
          <a:xfrm>
            <a:off x="1028880" y="8449200"/>
            <a:ext cx="2915640" cy="3188160"/>
          </a:xfrm>
          <a:custGeom>
            <a:avLst/>
            <a:gdLst/>
            <a:ahLst/>
            <a:rect l="l" t="t" r="r" b="b"/>
            <a:pathLst>
              <a:path w="2916026" h="3188497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Freeform 4"/>
          <p:cNvSpPr/>
          <p:nvPr/>
        </p:nvSpPr>
        <p:spPr>
          <a:xfrm>
            <a:off x="217080" y="252360"/>
            <a:ext cx="3375000" cy="1353960"/>
          </a:xfrm>
          <a:custGeom>
            <a:avLst/>
            <a:gdLst/>
            <a:ahLst/>
            <a:rect l="l" t="t" r="r" b="b"/>
            <a:pathLst>
              <a:path w="3375295" h="1354317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Freeform 5"/>
          <p:cNvSpPr/>
          <p:nvPr/>
        </p:nvSpPr>
        <p:spPr>
          <a:xfrm>
            <a:off x="15601320" y="8449200"/>
            <a:ext cx="2329200" cy="2304000"/>
          </a:xfrm>
          <a:custGeom>
            <a:avLst/>
            <a:gdLst/>
            <a:ahLst/>
            <a:rect l="l" t="t" r="r" b="b"/>
            <a:pathLst>
              <a:path w="2329628" h="2304214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Freeform 6"/>
          <p:cNvSpPr/>
          <p:nvPr/>
        </p:nvSpPr>
        <p:spPr>
          <a:xfrm>
            <a:off x="16800120" y="929520"/>
            <a:ext cx="2520360" cy="3753720"/>
          </a:xfrm>
          <a:custGeom>
            <a:avLst/>
            <a:gdLst/>
            <a:ahLst/>
            <a:rect l="l" t="t" r="r" b="b"/>
            <a:pathLst>
              <a:path w="2520812" h="3754258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Freeform 7"/>
          <p:cNvSpPr/>
          <p:nvPr/>
        </p:nvSpPr>
        <p:spPr>
          <a:xfrm>
            <a:off x="14940360" y="-1604160"/>
            <a:ext cx="3651480" cy="3478680"/>
          </a:xfrm>
          <a:custGeom>
            <a:avLst/>
            <a:gdLst/>
            <a:ahLst/>
            <a:rect l="l" t="t" r="r" b="b"/>
            <a:pathLst>
              <a:path w="3651751" h="3479123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Freeform 8"/>
          <p:cNvSpPr/>
          <p:nvPr/>
        </p:nvSpPr>
        <p:spPr>
          <a:xfrm>
            <a:off x="-348840" y="5395680"/>
            <a:ext cx="987840" cy="3053160"/>
          </a:xfrm>
          <a:custGeom>
            <a:avLst/>
            <a:gdLst/>
            <a:ahLst/>
            <a:rect l="l" t="t" r="r" b="b"/>
            <a:pathLst>
              <a:path w="988244" h="305356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Freeform 9"/>
          <p:cNvSpPr/>
          <p:nvPr/>
        </p:nvSpPr>
        <p:spPr>
          <a:xfrm>
            <a:off x="4978440" y="8977320"/>
            <a:ext cx="3290040" cy="3552120"/>
          </a:xfrm>
          <a:custGeom>
            <a:avLst/>
            <a:gdLst/>
            <a:ah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Freeform 10"/>
          <p:cNvSpPr/>
          <p:nvPr/>
        </p:nvSpPr>
        <p:spPr>
          <a:xfrm>
            <a:off x="9564480" y="9258480"/>
            <a:ext cx="4739760" cy="1964520"/>
          </a:xfrm>
          <a:custGeom>
            <a:avLst/>
            <a:gdLst/>
            <a:ahLst/>
            <a:rect l="l" t="t" r="r" b="b"/>
            <a:pathLst>
              <a:path w="4740262" h="1965054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Freeform 11"/>
          <p:cNvSpPr/>
          <p:nvPr/>
        </p:nvSpPr>
        <p:spPr>
          <a:xfrm>
            <a:off x="4972680" y="-949320"/>
            <a:ext cx="5041800" cy="2089800"/>
          </a:xfrm>
          <a:custGeom>
            <a:avLst/>
            <a:gdLst/>
            <a:ahLst/>
            <a:rect l="l" t="t" r="r" b="b"/>
            <a:pathLst>
              <a:path w="5042144" h="2090198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Freeform 12"/>
          <p:cNvSpPr/>
          <p:nvPr/>
        </p:nvSpPr>
        <p:spPr>
          <a:xfrm>
            <a:off x="11395080" y="-2411640"/>
            <a:ext cx="3290040" cy="3552120"/>
          </a:xfrm>
          <a:custGeom>
            <a:avLst/>
            <a:gdLst/>
            <a:ah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Freeform 13"/>
          <p:cNvSpPr/>
          <p:nvPr/>
        </p:nvSpPr>
        <p:spPr>
          <a:xfrm>
            <a:off x="17259480" y="5395680"/>
            <a:ext cx="3306960" cy="4114440"/>
          </a:xfrm>
          <a:custGeom>
            <a:avLst/>
            <a:gdLst/>
            <a:ahLst/>
            <a:rect l="l" t="t" r="r" b="b"/>
            <a:pathLst>
              <a:path w="3307270" h="411480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Freeform 14"/>
          <p:cNvSpPr/>
          <p:nvPr/>
        </p:nvSpPr>
        <p:spPr>
          <a:xfrm>
            <a:off x="-1224360" y="1874880"/>
            <a:ext cx="2448360" cy="2889000"/>
          </a:xfrm>
          <a:custGeom>
            <a:avLst/>
            <a:gdLst/>
            <a:ah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TextBox 15"/>
          <p:cNvSpPr/>
          <p:nvPr/>
        </p:nvSpPr>
        <p:spPr>
          <a:xfrm>
            <a:off x="3420000" y="1440000"/>
            <a:ext cx="11933280" cy="400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0511"/>
              </a:lnSpc>
              <a:buNone/>
            </a:pPr>
            <a:r>
              <a:rPr b="0" lang="en-US" sz="9390" spc="-1" strike="noStrike">
                <a:solidFill>
                  <a:srgbClr val="ffffff"/>
                </a:solidFill>
                <a:latin typeface="Quicksand Bold"/>
              </a:rPr>
              <a:t>INTRODUCTION</a:t>
            </a:r>
            <a:endParaRPr b="0" lang="fr-FR" sz="9390" spc="-1" strike="noStrike">
              <a:latin typeface="Arial"/>
            </a:endParaRPr>
          </a:p>
          <a:p>
            <a:pPr algn="ctr">
              <a:lnSpc>
                <a:spcPts val="10511"/>
              </a:lnSpc>
              <a:buNone/>
            </a:pPr>
            <a:r>
              <a:rPr b="0" lang="en-US" sz="9390" spc="-1" strike="noStrike">
                <a:solidFill>
                  <a:srgbClr val="ffffff"/>
                </a:solidFill>
                <a:latin typeface="Quicksand Bold"/>
              </a:rPr>
              <a:t>À L’ALGORITHMIQUE</a:t>
            </a:r>
            <a:endParaRPr b="0" lang="fr-FR" sz="9390" spc="-1" strike="noStrike">
              <a:latin typeface="Arial"/>
            </a:endParaRPr>
          </a:p>
        </p:txBody>
      </p:sp>
      <p:sp>
        <p:nvSpPr>
          <p:cNvPr id="55" name="TextBox 16"/>
          <p:cNvSpPr/>
          <p:nvPr/>
        </p:nvSpPr>
        <p:spPr>
          <a:xfrm>
            <a:off x="2893320" y="6334920"/>
            <a:ext cx="125010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40"/>
              </a:lnSpc>
              <a:buNone/>
            </a:pPr>
            <a:r>
              <a:rPr b="0" lang="en-US" sz="4500" spc="-1" strike="noStrike">
                <a:solidFill>
                  <a:srgbClr val="ffffff"/>
                </a:solidFill>
                <a:latin typeface="Quicksand Bold"/>
              </a:rPr>
              <a:t>#ATELIER2 EAGLETECH</a:t>
            </a:r>
            <a:endParaRPr b="0" lang="fr-FR" sz="4500" spc="-1" strike="noStrike">
              <a:latin typeface="Arial"/>
            </a:endParaRPr>
          </a:p>
        </p:txBody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"/>
          <p:cNvSpPr/>
          <p:nvPr/>
        </p:nvSpPr>
        <p:spPr>
          <a:xfrm>
            <a:off x="43920" y="7056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Freeform 3"/>
          <p:cNvSpPr/>
          <p:nvPr/>
        </p:nvSpPr>
        <p:spPr>
          <a:xfrm>
            <a:off x="1028880" y="8449200"/>
            <a:ext cx="2915640" cy="3188160"/>
          </a:xfrm>
          <a:custGeom>
            <a:avLst/>
            <a:gdLst/>
            <a:ahLst/>
            <a:rect l="l" t="t" r="r" b="b"/>
            <a:pathLst>
              <a:path w="2916026" h="3188497">
                <a:moveTo>
                  <a:pt x="0" y="0"/>
                </a:moveTo>
                <a:lnTo>
                  <a:pt x="2916026" y="0"/>
                </a:lnTo>
                <a:lnTo>
                  <a:pt x="2916026" y="3188497"/>
                </a:lnTo>
                <a:lnTo>
                  <a:pt x="0" y="3188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Freeform 4"/>
          <p:cNvSpPr/>
          <p:nvPr/>
        </p:nvSpPr>
        <p:spPr>
          <a:xfrm>
            <a:off x="217080" y="252360"/>
            <a:ext cx="3375000" cy="1353960"/>
          </a:xfrm>
          <a:custGeom>
            <a:avLst/>
            <a:gdLst/>
            <a:ahLst/>
            <a:rect l="l" t="t" r="r" b="b"/>
            <a:pathLst>
              <a:path w="3375295" h="1354317">
                <a:moveTo>
                  <a:pt x="0" y="0"/>
                </a:moveTo>
                <a:lnTo>
                  <a:pt x="3375295" y="0"/>
                </a:lnTo>
                <a:lnTo>
                  <a:pt x="3375295" y="1354318"/>
                </a:lnTo>
                <a:lnTo>
                  <a:pt x="0" y="13543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Freeform 5"/>
          <p:cNvSpPr/>
          <p:nvPr/>
        </p:nvSpPr>
        <p:spPr>
          <a:xfrm>
            <a:off x="15601320" y="8449200"/>
            <a:ext cx="2329200" cy="2304000"/>
          </a:xfrm>
          <a:custGeom>
            <a:avLst/>
            <a:gdLst/>
            <a:ahLst/>
            <a:rect l="l" t="t" r="r" b="b"/>
            <a:pathLst>
              <a:path w="2329628" h="2304214">
                <a:moveTo>
                  <a:pt x="0" y="0"/>
                </a:moveTo>
                <a:lnTo>
                  <a:pt x="2329628" y="0"/>
                </a:lnTo>
                <a:lnTo>
                  <a:pt x="2329628" y="2304214"/>
                </a:lnTo>
                <a:lnTo>
                  <a:pt x="0" y="23042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Freeform 6"/>
          <p:cNvSpPr/>
          <p:nvPr/>
        </p:nvSpPr>
        <p:spPr>
          <a:xfrm>
            <a:off x="16800120" y="929520"/>
            <a:ext cx="2520360" cy="3753720"/>
          </a:xfrm>
          <a:custGeom>
            <a:avLst/>
            <a:gdLst/>
            <a:ahLst/>
            <a:rect l="l" t="t" r="r" b="b"/>
            <a:pathLst>
              <a:path w="2520812" h="3754258">
                <a:moveTo>
                  <a:pt x="0" y="0"/>
                </a:moveTo>
                <a:lnTo>
                  <a:pt x="2520812" y="0"/>
                </a:lnTo>
                <a:lnTo>
                  <a:pt x="2520812" y="3754258"/>
                </a:lnTo>
                <a:lnTo>
                  <a:pt x="0" y="3754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Freeform 7"/>
          <p:cNvSpPr/>
          <p:nvPr/>
        </p:nvSpPr>
        <p:spPr>
          <a:xfrm>
            <a:off x="14940360" y="-1604160"/>
            <a:ext cx="3651480" cy="3478680"/>
          </a:xfrm>
          <a:custGeom>
            <a:avLst/>
            <a:gdLst/>
            <a:ahLst/>
            <a:rect l="l" t="t" r="r" b="b"/>
            <a:pathLst>
              <a:path w="3651751" h="3479123">
                <a:moveTo>
                  <a:pt x="0" y="0"/>
                </a:moveTo>
                <a:lnTo>
                  <a:pt x="3651750" y="0"/>
                </a:lnTo>
                <a:lnTo>
                  <a:pt x="3651750" y="3479122"/>
                </a:lnTo>
                <a:lnTo>
                  <a:pt x="0" y="34791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Freeform 8"/>
          <p:cNvSpPr/>
          <p:nvPr/>
        </p:nvSpPr>
        <p:spPr>
          <a:xfrm>
            <a:off x="-348840" y="5395680"/>
            <a:ext cx="987840" cy="3053160"/>
          </a:xfrm>
          <a:custGeom>
            <a:avLst/>
            <a:gdLst/>
            <a:ahLst/>
            <a:rect l="l" t="t" r="r" b="b"/>
            <a:pathLst>
              <a:path w="988244" h="3053564">
                <a:moveTo>
                  <a:pt x="0" y="0"/>
                </a:moveTo>
                <a:lnTo>
                  <a:pt x="988244" y="0"/>
                </a:lnTo>
                <a:lnTo>
                  <a:pt x="988244" y="3053564"/>
                </a:lnTo>
                <a:lnTo>
                  <a:pt x="0" y="30535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Freeform 9"/>
          <p:cNvSpPr/>
          <p:nvPr/>
        </p:nvSpPr>
        <p:spPr>
          <a:xfrm>
            <a:off x="4978440" y="8977320"/>
            <a:ext cx="3290040" cy="3552120"/>
          </a:xfrm>
          <a:custGeom>
            <a:avLst/>
            <a:gdLst/>
            <a:ah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Freeform 10"/>
          <p:cNvSpPr/>
          <p:nvPr/>
        </p:nvSpPr>
        <p:spPr>
          <a:xfrm>
            <a:off x="9564480" y="9258480"/>
            <a:ext cx="4739760" cy="1964520"/>
          </a:xfrm>
          <a:custGeom>
            <a:avLst/>
            <a:gdLst/>
            <a:ahLst/>
            <a:rect l="l" t="t" r="r" b="b"/>
            <a:pathLst>
              <a:path w="4740262" h="1965054">
                <a:moveTo>
                  <a:pt x="0" y="0"/>
                </a:moveTo>
                <a:lnTo>
                  <a:pt x="4740262" y="0"/>
                </a:lnTo>
                <a:lnTo>
                  <a:pt x="4740262" y="1965054"/>
                </a:lnTo>
                <a:lnTo>
                  <a:pt x="0" y="19650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Freeform 11"/>
          <p:cNvSpPr/>
          <p:nvPr/>
        </p:nvSpPr>
        <p:spPr>
          <a:xfrm>
            <a:off x="4972680" y="-949320"/>
            <a:ext cx="5041800" cy="2089800"/>
          </a:xfrm>
          <a:custGeom>
            <a:avLst/>
            <a:gdLst/>
            <a:ahLst/>
            <a:rect l="l" t="t" r="r" b="b"/>
            <a:pathLst>
              <a:path w="5042144" h="2090198">
                <a:moveTo>
                  <a:pt x="0" y="0"/>
                </a:moveTo>
                <a:lnTo>
                  <a:pt x="5042144" y="0"/>
                </a:lnTo>
                <a:lnTo>
                  <a:pt x="5042144" y="2090198"/>
                </a:lnTo>
                <a:lnTo>
                  <a:pt x="0" y="20901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Freeform 12"/>
          <p:cNvSpPr/>
          <p:nvPr/>
        </p:nvSpPr>
        <p:spPr>
          <a:xfrm>
            <a:off x="11395080" y="-2411640"/>
            <a:ext cx="3290040" cy="3552120"/>
          </a:xfrm>
          <a:custGeom>
            <a:avLst/>
            <a:gdLst/>
            <a:ahLst/>
            <a:rect l="l" t="t" r="r" b="b"/>
            <a:pathLst>
              <a:path w="3290500" h="3552497">
                <a:moveTo>
                  <a:pt x="0" y="0"/>
                </a:moveTo>
                <a:lnTo>
                  <a:pt x="3290500" y="0"/>
                </a:lnTo>
                <a:lnTo>
                  <a:pt x="3290500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Freeform 13"/>
          <p:cNvSpPr/>
          <p:nvPr/>
        </p:nvSpPr>
        <p:spPr>
          <a:xfrm>
            <a:off x="17259480" y="5395680"/>
            <a:ext cx="3306960" cy="4114440"/>
          </a:xfrm>
          <a:custGeom>
            <a:avLst/>
            <a:gdLst/>
            <a:ahLst/>
            <a:rect l="l" t="t" r="r" b="b"/>
            <a:pathLst>
              <a:path w="3307270" h="4114800">
                <a:moveTo>
                  <a:pt x="0" y="0"/>
                </a:moveTo>
                <a:lnTo>
                  <a:pt x="3307270" y="0"/>
                </a:lnTo>
                <a:lnTo>
                  <a:pt x="33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Freeform 14"/>
          <p:cNvSpPr/>
          <p:nvPr/>
        </p:nvSpPr>
        <p:spPr>
          <a:xfrm>
            <a:off x="-1224360" y="1874880"/>
            <a:ext cx="2448360" cy="2889000"/>
          </a:xfrm>
          <a:custGeom>
            <a:avLst/>
            <a:gdLst/>
            <a:ah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3"/>
                </a:lnTo>
                <a:lnTo>
                  <a:pt x="0" y="28895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TextBox 15"/>
          <p:cNvSpPr/>
          <p:nvPr/>
        </p:nvSpPr>
        <p:spPr>
          <a:xfrm>
            <a:off x="3852000" y="4207680"/>
            <a:ext cx="12305880" cy="21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4734"/>
              </a:lnSpc>
              <a:buNone/>
            </a:pPr>
            <a:r>
              <a:rPr b="0" lang="en-US" sz="13160" spc="-1" strike="noStrike">
                <a:solidFill>
                  <a:srgbClr val="ffffff"/>
                </a:solidFill>
                <a:latin typeface="Quicksand Bold"/>
              </a:rPr>
              <a:t>MERCIE &gt;!&lt;</a:t>
            </a:r>
            <a:endParaRPr b="0" lang="fr-FR" sz="13160" spc="-1" strike="noStrike">
              <a:latin typeface="Arial"/>
            </a:endParaRPr>
          </a:p>
          <a:p>
            <a:pPr>
              <a:lnSpc>
                <a:spcPts val="1888"/>
              </a:lnSpc>
              <a:buNone/>
            </a:pPr>
            <a:r>
              <a:rPr b="0" lang="en-US" sz="1679" spc="-1" strike="noStrike">
                <a:solidFill>
                  <a:srgbClr val="ffffff"/>
                </a:solidFill>
                <a:latin typeface="Quicksand Bold"/>
              </a:rPr>
              <a:t>BY EAGLETECH</a:t>
            </a:r>
            <a:endParaRPr b="0" lang="fr-FR" sz="1679" spc="-1" strike="noStrike">
              <a:latin typeface="Arial"/>
            </a:endParaRPr>
          </a:p>
        </p:txBody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198" dur="indefinite" restart="never" nodeType="tmRoot">
          <p:childTnLst>
            <p:seq>
              <p:cTn id="199" dur="indefinite" nodeType="mainSeq">
                <p:childTnLst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Freeform 3"/>
          <p:cNvSpPr/>
          <p:nvPr/>
        </p:nvSpPr>
        <p:spPr>
          <a:xfrm>
            <a:off x="11776320" y="1636200"/>
            <a:ext cx="5482800" cy="3110040"/>
          </a:xfrm>
          <a:custGeom>
            <a:avLst/>
            <a:gdLst/>
            <a:ahLst/>
            <a:rect l="l" t="t" r="r" b="b"/>
            <a:pathLst>
              <a:path w="5483032" h="3110375">
                <a:moveTo>
                  <a:pt x="0" y="0"/>
                </a:moveTo>
                <a:lnTo>
                  <a:pt x="5483032" y="0"/>
                </a:lnTo>
                <a:lnTo>
                  <a:pt x="5483032" y="3110374"/>
                </a:lnTo>
                <a:lnTo>
                  <a:pt x="0" y="31103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TextBox 4"/>
          <p:cNvSpPr/>
          <p:nvPr/>
        </p:nvSpPr>
        <p:spPr>
          <a:xfrm>
            <a:off x="846720" y="3174840"/>
            <a:ext cx="10516680" cy="61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9609"/>
              </a:lnSpc>
              <a:buNone/>
            </a:pPr>
            <a:r>
              <a:rPr b="0" lang="en-US" sz="4470" spc="-358" strike="noStrike">
                <a:solidFill>
                  <a:srgbClr val="ffffff"/>
                </a:solidFill>
                <a:latin typeface="Quicksand Medium"/>
              </a:rPr>
              <a:t>1. Comprendre ce  que c’est qu’un algorithme </a:t>
            </a:r>
            <a:endParaRPr b="0" lang="fr-FR" sz="4470" spc="-1" strike="noStrike">
              <a:latin typeface="Arial"/>
            </a:endParaRPr>
          </a:p>
          <a:p>
            <a:pPr algn="just">
              <a:lnSpc>
                <a:spcPts val="9609"/>
              </a:lnSpc>
              <a:buNone/>
            </a:pPr>
            <a:r>
              <a:rPr b="0" lang="en-US" sz="4470" spc="-358" strike="noStrike">
                <a:solidFill>
                  <a:srgbClr val="ffffff"/>
                </a:solidFill>
                <a:latin typeface="Quicksand Medium"/>
              </a:rPr>
              <a:t>2 . Comment écrire un speudo Code </a:t>
            </a:r>
            <a:endParaRPr b="0" lang="fr-FR" sz="4470" spc="-1" strike="noStrike">
              <a:latin typeface="Arial"/>
            </a:endParaRPr>
          </a:p>
          <a:p>
            <a:pPr algn="just">
              <a:lnSpc>
                <a:spcPts val="9609"/>
              </a:lnSpc>
              <a:buNone/>
            </a:pPr>
            <a:r>
              <a:rPr b="0" lang="en-US" sz="4470" spc="-358" strike="noStrike">
                <a:solidFill>
                  <a:srgbClr val="ffffff"/>
                </a:solidFill>
                <a:latin typeface="Quicksand Medium"/>
              </a:rPr>
              <a:t>3. Convertire un Algorithme en langage de programmation exemple C ; Js ; Html ...</a:t>
            </a:r>
            <a:endParaRPr b="0" lang="fr-FR" sz="4470" spc="-1" strike="noStrike">
              <a:latin typeface="Arial"/>
            </a:endParaRPr>
          </a:p>
        </p:txBody>
      </p:sp>
      <p:sp>
        <p:nvSpPr>
          <p:cNvPr id="59" name="TextBox 5"/>
          <p:cNvSpPr/>
          <p:nvPr/>
        </p:nvSpPr>
        <p:spPr>
          <a:xfrm>
            <a:off x="846720" y="1085760"/>
            <a:ext cx="8296920" cy="11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960"/>
              </a:lnSpc>
              <a:buNone/>
            </a:pPr>
            <a:r>
              <a:rPr b="0" lang="en-US" sz="8000" spc="-1" strike="noStrike">
                <a:solidFill>
                  <a:srgbClr val="ffffff"/>
                </a:solidFill>
                <a:latin typeface="Quicksand Bold"/>
              </a:rPr>
              <a:t>OBJECTIF </a:t>
            </a:r>
            <a:endParaRPr b="0" lang="fr-FR" sz="8000" spc="-1" strike="noStrike">
              <a:latin typeface="Arial"/>
            </a:endParaRPr>
          </a:p>
        </p:txBody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14" dur="indefinite" restart="never" nodeType="tmRoot">
          <p:childTnLst>
            <p:seq>
              <p:cTn id="15" dur="indefinite" nodeType="mainSeq"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Freeform 3"/>
          <p:cNvSpPr/>
          <p:nvPr/>
        </p:nvSpPr>
        <p:spPr>
          <a:xfrm>
            <a:off x="15844680" y="4862880"/>
            <a:ext cx="2046240" cy="2046240"/>
          </a:xfrm>
          <a:custGeom>
            <a:avLst/>
            <a:gdLst/>
            <a:ahLst/>
            <a:rect l="l" t="t" r="r" b="b"/>
            <a:pathLst>
              <a:path w="2046524" h="2046524">
                <a:moveTo>
                  <a:pt x="0" y="0"/>
                </a:moveTo>
                <a:lnTo>
                  <a:pt x="2046523" y="0"/>
                </a:lnTo>
                <a:lnTo>
                  <a:pt x="2046523" y="2046524"/>
                </a:lnTo>
                <a:lnTo>
                  <a:pt x="0" y="20465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Freeform 4"/>
          <p:cNvSpPr/>
          <p:nvPr/>
        </p:nvSpPr>
        <p:spPr>
          <a:xfrm>
            <a:off x="12912120" y="5886000"/>
            <a:ext cx="1855800" cy="2582280"/>
          </a:xfrm>
          <a:custGeom>
            <a:avLst/>
            <a:gdLst/>
            <a:ahLst/>
            <a:rect l="l" t="t" r="r" b="b"/>
            <a:pathLst>
              <a:path w="1856245" h="2582602">
                <a:moveTo>
                  <a:pt x="0" y="0"/>
                </a:moveTo>
                <a:lnTo>
                  <a:pt x="1856245" y="0"/>
                </a:lnTo>
                <a:lnTo>
                  <a:pt x="1856245" y="2582602"/>
                </a:lnTo>
                <a:lnTo>
                  <a:pt x="0" y="25826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TextBox 5"/>
          <p:cNvSpPr/>
          <p:nvPr/>
        </p:nvSpPr>
        <p:spPr>
          <a:xfrm>
            <a:off x="13840200" y="4207680"/>
            <a:ext cx="1809360" cy="4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41"/>
              </a:lnSpc>
              <a:buNone/>
            </a:pPr>
            <a:r>
              <a:rPr b="0" lang="en-US" sz="3080" spc="-1" strike="noStrike">
                <a:solidFill>
                  <a:srgbClr val="ffffff"/>
                </a:solidFill>
                <a:latin typeface="Quicksand Bold"/>
              </a:rPr>
              <a:t>EXEMPLE </a:t>
            </a:r>
            <a:endParaRPr b="0" lang="fr-FR" sz="3080" spc="-1" strike="noStrike">
              <a:latin typeface="Arial"/>
            </a:endParaRPr>
          </a:p>
        </p:txBody>
      </p:sp>
      <p:grpSp>
        <p:nvGrpSpPr>
          <p:cNvPr id="64" name="Group 6"/>
          <p:cNvGrpSpPr/>
          <p:nvPr/>
        </p:nvGrpSpPr>
        <p:grpSpPr>
          <a:xfrm>
            <a:off x="12860640" y="1902240"/>
            <a:ext cx="1157040" cy="2434320"/>
            <a:chOff x="12860640" y="1902240"/>
            <a:chExt cx="1157040" cy="2434320"/>
          </a:xfrm>
        </p:grpSpPr>
        <p:sp>
          <p:nvSpPr>
            <p:cNvPr id="65" name="Freeform 7"/>
            <p:cNvSpPr/>
            <p:nvPr/>
          </p:nvSpPr>
          <p:spPr>
            <a:xfrm>
              <a:off x="12860640" y="1902240"/>
              <a:ext cx="1157040" cy="2434320"/>
            </a:xfrm>
            <a:custGeom>
              <a:avLst/>
              <a:gdLst/>
              <a:ahLst/>
              <a:rect l="l" t="t" r="r" b="b"/>
              <a:pathLst>
                <a:path w="1543050" h="3246120">
                  <a:moveTo>
                    <a:pt x="1071880" y="664210"/>
                  </a:moveTo>
                  <a:cubicBezTo>
                    <a:pt x="759460" y="709930"/>
                    <a:pt x="744220" y="854710"/>
                    <a:pt x="711200" y="957580"/>
                  </a:cubicBezTo>
                  <a:cubicBezTo>
                    <a:pt x="675640" y="1068070"/>
                    <a:pt x="636270" y="1192530"/>
                    <a:pt x="621030" y="1308100"/>
                  </a:cubicBezTo>
                  <a:cubicBezTo>
                    <a:pt x="607060" y="1417320"/>
                    <a:pt x="607060" y="1525270"/>
                    <a:pt x="618490" y="1631950"/>
                  </a:cubicBezTo>
                  <a:cubicBezTo>
                    <a:pt x="629920" y="1737360"/>
                    <a:pt x="623570" y="1841500"/>
                    <a:pt x="688340" y="1943100"/>
                  </a:cubicBezTo>
                  <a:cubicBezTo>
                    <a:pt x="786130" y="2098040"/>
                    <a:pt x="1130300" y="2258060"/>
                    <a:pt x="1263650" y="2393950"/>
                  </a:cubicBezTo>
                  <a:cubicBezTo>
                    <a:pt x="1350010" y="2482850"/>
                    <a:pt x="1403350" y="2630170"/>
                    <a:pt x="1450340" y="2641600"/>
                  </a:cubicBezTo>
                  <a:cubicBezTo>
                    <a:pt x="1470660" y="2646680"/>
                    <a:pt x="1489710" y="2607310"/>
                    <a:pt x="1502410" y="2616200"/>
                  </a:cubicBezTo>
                  <a:cubicBezTo>
                    <a:pt x="1543050" y="2642870"/>
                    <a:pt x="1527810" y="3173730"/>
                    <a:pt x="1468120" y="3225800"/>
                  </a:cubicBezTo>
                  <a:cubicBezTo>
                    <a:pt x="1445260" y="3246120"/>
                    <a:pt x="1414780" y="3229610"/>
                    <a:pt x="1377950" y="3219450"/>
                  </a:cubicBezTo>
                  <a:cubicBezTo>
                    <a:pt x="1308100" y="3201670"/>
                    <a:pt x="1195070" y="3154680"/>
                    <a:pt x="1094740" y="3083560"/>
                  </a:cubicBezTo>
                  <a:cubicBezTo>
                    <a:pt x="946150" y="2979420"/>
                    <a:pt x="759460" y="2739390"/>
                    <a:pt x="604520" y="2604770"/>
                  </a:cubicBezTo>
                  <a:cubicBezTo>
                    <a:pt x="478790" y="2495550"/>
                    <a:pt x="332740" y="2430780"/>
                    <a:pt x="242570" y="2327910"/>
                  </a:cubicBezTo>
                  <a:cubicBezTo>
                    <a:pt x="165100" y="2239010"/>
                    <a:pt x="114300" y="2147570"/>
                    <a:pt x="74930" y="2038350"/>
                  </a:cubicBezTo>
                  <a:cubicBezTo>
                    <a:pt x="31750" y="1917700"/>
                    <a:pt x="19050" y="1764030"/>
                    <a:pt x="8890" y="1631950"/>
                  </a:cubicBezTo>
                  <a:cubicBezTo>
                    <a:pt x="0" y="1507490"/>
                    <a:pt x="1270" y="1384300"/>
                    <a:pt x="12700" y="1268730"/>
                  </a:cubicBezTo>
                  <a:cubicBezTo>
                    <a:pt x="24130" y="1162050"/>
                    <a:pt x="49530" y="1064260"/>
                    <a:pt x="73660" y="961390"/>
                  </a:cubicBezTo>
                  <a:cubicBezTo>
                    <a:pt x="99060" y="855980"/>
                    <a:pt x="130810" y="748030"/>
                    <a:pt x="163830" y="643890"/>
                  </a:cubicBezTo>
                  <a:cubicBezTo>
                    <a:pt x="196850" y="541020"/>
                    <a:pt x="215900" y="429260"/>
                    <a:pt x="271780" y="340360"/>
                  </a:cubicBezTo>
                  <a:cubicBezTo>
                    <a:pt x="327660" y="250190"/>
                    <a:pt x="408940" y="156210"/>
                    <a:pt x="500380" y="107950"/>
                  </a:cubicBezTo>
                  <a:cubicBezTo>
                    <a:pt x="593090" y="59690"/>
                    <a:pt x="725170" y="64770"/>
                    <a:pt x="826770" y="54610"/>
                  </a:cubicBezTo>
                  <a:cubicBezTo>
                    <a:pt x="914400" y="46990"/>
                    <a:pt x="1022350" y="0"/>
                    <a:pt x="1071880" y="48260"/>
                  </a:cubicBezTo>
                  <a:cubicBezTo>
                    <a:pt x="1151890" y="125730"/>
                    <a:pt x="1071880" y="664210"/>
                    <a:pt x="1071880" y="664210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" name="Group 8"/>
          <p:cNvGrpSpPr/>
          <p:nvPr/>
        </p:nvGrpSpPr>
        <p:grpSpPr>
          <a:xfrm>
            <a:off x="15602040" y="4259520"/>
            <a:ext cx="1433160" cy="965520"/>
            <a:chOff x="15602040" y="4259520"/>
            <a:chExt cx="1433160" cy="965520"/>
          </a:xfrm>
        </p:grpSpPr>
        <p:sp>
          <p:nvSpPr>
            <p:cNvPr id="67" name="Freeform 9"/>
            <p:cNvSpPr/>
            <p:nvPr/>
          </p:nvSpPr>
          <p:spPr>
            <a:xfrm>
              <a:off x="15602040" y="4259520"/>
              <a:ext cx="1433160" cy="965520"/>
            </a:xfrm>
            <a:custGeom>
              <a:avLst/>
              <a:gdLst/>
              <a:ahLst/>
              <a:rect l="l" t="t" r="r" b="b"/>
              <a:pathLst>
                <a:path w="1911350" h="1287780">
                  <a:moveTo>
                    <a:pt x="172720" y="0"/>
                  </a:moveTo>
                  <a:cubicBezTo>
                    <a:pt x="633730" y="82550"/>
                    <a:pt x="795020" y="121920"/>
                    <a:pt x="928370" y="161290"/>
                  </a:cubicBezTo>
                  <a:cubicBezTo>
                    <a:pt x="1046480" y="196850"/>
                    <a:pt x="1145540" y="231140"/>
                    <a:pt x="1261110" y="275590"/>
                  </a:cubicBezTo>
                  <a:cubicBezTo>
                    <a:pt x="1390650" y="325120"/>
                    <a:pt x="1557020" y="374650"/>
                    <a:pt x="1668780" y="445770"/>
                  </a:cubicBezTo>
                  <a:cubicBezTo>
                    <a:pt x="1762760" y="505460"/>
                    <a:pt x="1871980" y="599440"/>
                    <a:pt x="1898650" y="656590"/>
                  </a:cubicBezTo>
                  <a:cubicBezTo>
                    <a:pt x="1911350" y="684530"/>
                    <a:pt x="1908810" y="695960"/>
                    <a:pt x="1902460" y="731520"/>
                  </a:cubicBezTo>
                  <a:cubicBezTo>
                    <a:pt x="1883410" y="831850"/>
                    <a:pt x="1725930" y="1278890"/>
                    <a:pt x="1644650" y="1283970"/>
                  </a:cubicBezTo>
                  <a:cubicBezTo>
                    <a:pt x="1584960" y="1287780"/>
                    <a:pt x="1553210" y="1078230"/>
                    <a:pt x="1473200" y="1009650"/>
                  </a:cubicBezTo>
                  <a:cubicBezTo>
                    <a:pt x="1388110" y="937260"/>
                    <a:pt x="1257300" y="914400"/>
                    <a:pt x="1143000" y="871220"/>
                  </a:cubicBezTo>
                  <a:cubicBezTo>
                    <a:pt x="1022350" y="826770"/>
                    <a:pt x="891540" y="784860"/>
                    <a:pt x="765810" y="748030"/>
                  </a:cubicBezTo>
                  <a:cubicBezTo>
                    <a:pt x="643890" y="712470"/>
                    <a:pt x="519430" y="679450"/>
                    <a:pt x="400050" y="655320"/>
                  </a:cubicBezTo>
                  <a:cubicBezTo>
                    <a:pt x="288290" y="632460"/>
                    <a:pt x="123190" y="679450"/>
                    <a:pt x="71120" y="607060"/>
                  </a:cubicBezTo>
                  <a:cubicBezTo>
                    <a:pt x="0" y="509270"/>
                    <a:pt x="172720" y="0"/>
                    <a:pt x="172720" y="0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8" name="Group 10"/>
          <p:cNvGrpSpPr/>
          <p:nvPr/>
        </p:nvGrpSpPr>
        <p:grpSpPr>
          <a:xfrm>
            <a:off x="13955040" y="4927320"/>
            <a:ext cx="1041840" cy="1841760"/>
            <a:chOff x="13955040" y="4927320"/>
            <a:chExt cx="1041840" cy="1841760"/>
          </a:xfrm>
        </p:grpSpPr>
        <p:sp>
          <p:nvSpPr>
            <p:cNvPr id="69" name="Freeform 11"/>
            <p:cNvSpPr/>
            <p:nvPr/>
          </p:nvSpPr>
          <p:spPr>
            <a:xfrm>
              <a:off x="13955040" y="4927320"/>
              <a:ext cx="1041840" cy="1841760"/>
            </a:xfrm>
            <a:custGeom>
              <a:avLst/>
              <a:gdLst/>
              <a:ahLst/>
              <a:rect l="l" t="t" r="r" b="b"/>
              <a:pathLst>
                <a:path w="1389380" h="2456180">
                  <a:moveTo>
                    <a:pt x="1389380" y="121920"/>
                  </a:moveTo>
                  <a:cubicBezTo>
                    <a:pt x="1369060" y="1584960"/>
                    <a:pt x="1350010" y="1663700"/>
                    <a:pt x="1299210" y="1758950"/>
                  </a:cubicBezTo>
                  <a:cubicBezTo>
                    <a:pt x="1248410" y="1852930"/>
                    <a:pt x="1177290" y="1917700"/>
                    <a:pt x="1084580" y="2007870"/>
                  </a:cubicBezTo>
                  <a:cubicBezTo>
                    <a:pt x="952500" y="2136140"/>
                    <a:pt x="589280" y="2456180"/>
                    <a:pt x="561340" y="2434590"/>
                  </a:cubicBezTo>
                  <a:cubicBezTo>
                    <a:pt x="547370" y="2424430"/>
                    <a:pt x="650240" y="2316480"/>
                    <a:pt x="628650" y="2279650"/>
                  </a:cubicBezTo>
                  <a:cubicBezTo>
                    <a:pt x="586740" y="2209800"/>
                    <a:pt x="50800" y="2299970"/>
                    <a:pt x="21590" y="2226310"/>
                  </a:cubicBezTo>
                  <a:cubicBezTo>
                    <a:pt x="0" y="2171700"/>
                    <a:pt x="161290" y="2052320"/>
                    <a:pt x="243840" y="1969770"/>
                  </a:cubicBezTo>
                  <a:cubicBezTo>
                    <a:pt x="332740" y="1880870"/>
                    <a:pt x="449580" y="1802130"/>
                    <a:pt x="541020" y="1711960"/>
                  </a:cubicBezTo>
                  <a:cubicBezTo>
                    <a:pt x="628650" y="1625600"/>
                    <a:pt x="727710" y="1578610"/>
                    <a:pt x="779780" y="1440180"/>
                  </a:cubicBezTo>
                  <a:cubicBezTo>
                    <a:pt x="878840" y="1176020"/>
                    <a:pt x="595630" y="299720"/>
                    <a:pt x="773430" y="121920"/>
                  </a:cubicBezTo>
                  <a:cubicBezTo>
                    <a:pt x="895350" y="0"/>
                    <a:pt x="1389380" y="121920"/>
                    <a:pt x="1389380" y="121920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" name="Freeform 12"/>
          <p:cNvSpPr/>
          <p:nvPr/>
        </p:nvSpPr>
        <p:spPr>
          <a:xfrm>
            <a:off x="13123080" y="234360"/>
            <a:ext cx="2500200" cy="2725200"/>
          </a:xfrm>
          <a:custGeom>
            <a:avLst/>
            <a:gdLst/>
            <a:ahLst/>
            <a:rect l="l" t="t" r="r" b="b"/>
            <a:pathLst>
              <a:path w="2500711" h="2725571">
                <a:moveTo>
                  <a:pt x="0" y="0"/>
                </a:moveTo>
                <a:lnTo>
                  <a:pt x="2500711" y="0"/>
                </a:lnTo>
                <a:lnTo>
                  <a:pt x="2500711" y="2725571"/>
                </a:lnTo>
                <a:lnTo>
                  <a:pt x="0" y="27255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TextBox 13"/>
          <p:cNvSpPr/>
          <p:nvPr/>
        </p:nvSpPr>
        <p:spPr>
          <a:xfrm>
            <a:off x="992880" y="1213560"/>
            <a:ext cx="6333840" cy="140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536"/>
              </a:lnSpc>
              <a:buNone/>
            </a:pPr>
            <a:r>
              <a:rPr b="0" lang="en-US" sz="4940" spc="-1" strike="noStrike">
                <a:solidFill>
                  <a:srgbClr val="ffffff"/>
                </a:solidFill>
                <a:latin typeface="Quicksand Bold"/>
              </a:rPr>
              <a:t>QU’EST CE QU’UN ALGORITHME ?</a:t>
            </a:r>
            <a:endParaRPr b="0" lang="fr-FR" sz="4940" spc="-1" strike="noStrike">
              <a:latin typeface="Arial"/>
            </a:endParaRPr>
          </a:p>
        </p:txBody>
      </p:sp>
      <p:sp>
        <p:nvSpPr>
          <p:cNvPr id="72" name="TextBox 14"/>
          <p:cNvSpPr/>
          <p:nvPr/>
        </p:nvSpPr>
        <p:spPr>
          <a:xfrm>
            <a:off x="1530720" y="4731480"/>
            <a:ext cx="11592000" cy="4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Box 15"/>
          <p:cNvSpPr/>
          <p:nvPr/>
        </p:nvSpPr>
        <p:spPr>
          <a:xfrm>
            <a:off x="1028880" y="3212280"/>
            <a:ext cx="8953920" cy="24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38"/>
              </a:lnSpc>
              <a:buNone/>
            </a:pPr>
            <a:r>
              <a:rPr b="0" lang="en-US" sz="3420" spc="-1" strike="noStrike">
                <a:solidFill>
                  <a:srgbClr val="ffffff"/>
                </a:solidFill>
                <a:latin typeface="Quicksand Bold"/>
              </a:rPr>
              <a:t>UN ALGORITHME EST UNE SUITE FINIE ET NON AMBIGUË D'INSTRUCTIONS ET D’OPÉRATIONS PERMETTANT DE RÉSOUDRE UNE CLASSE DE PROBLÈMES.</a:t>
            </a:r>
            <a:endParaRPr b="0" lang="fr-FR" sz="3420" spc="-1" strike="noStrike">
              <a:latin typeface="Arial"/>
            </a:endParaRPr>
          </a:p>
        </p:txBody>
      </p:sp>
      <p:sp>
        <p:nvSpPr>
          <p:cNvPr id="74" name="TextBox 16"/>
          <p:cNvSpPr/>
          <p:nvPr/>
        </p:nvSpPr>
        <p:spPr>
          <a:xfrm>
            <a:off x="992880" y="8541000"/>
            <a:ext cx="38595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902"/>
              </a:lnSpc>
              <a:buNone/>
            </a:pPr>
            <a:r>
              <a:rPr b="0" lang="en-US" sz="1700" spc="-1" strike="noStrike">
                <a:solidFill>
                  <a:srgbClr val="ffffff"/>
                </a:solidFill>
                <a:latin typeface="Quicksand Bold"/>
              </a:rPr>
              <a:t>SOURCE WIKIPEDIA. HTTPS://FR.WIKIPEDIA.ORG/WIKI/ALGORITHME</a:t>
            </a:r>
            <a:endParaRPr b="0" lang="fr-FR" sz="1700" spc="-1" strike="noStrike">
              <a:latin typeface="Arial"/>
            </a:endParaRPr>
          </a:p>
        </p:txBody>
      </p:sp>
      <p:sp>
        <p:nvSpPr>
          <p:cNvPr id="75" name="TextBox 17"/>
          <p:cNvSpPr/>
          <p:nvPr/>
        </p:nvSpPr>
        <p:spPr>
          <a:xfrm>
            <a:off x="5979240" y="5762160"/>
            <a:ext cx="6329520" cy="456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997"/>
              </a:lnSpc>
              <a:buNone/>
            </a:pPr>
            <a:r>
              <a:rPr b="0" lang="en-US" sz="2280" spc="-1" strike="noStrike">
                <a:solidFill>
                  <a:srgbClr val="ffffff"/>
                </a:solidFill>
                <a:latin typeface="Quicksand Bold"/>
              </a:rPr>
              <a:t>L'ALGORITHMIQUE EST L'ÉTUDE ET LA PRODUCTION DE RÈGLES ET TECHNIQUES QUI SONT IMPLIQUÉES DANS LA DÉFINITION ET LA CONCEPTION D'</a:t>
            </a:r>
            <a:r>
              <a:rPr b="0" lang="en-US" sz="2280" spc="-1" strike="noStrike" u="sng">
                <a:solidFill>
                  <a:srgbClr val="0000ff"/>
                </a:solidFill>
                <a:uFillTx/>
                <a:latin typeface="Quicksand Bold"/>
                <a:hlinkClick r:id="rId5"/>
              </a:rPr>
              <a:t>algorithmes</a:t>
            </a:r>
            <a:r>
              <a:rPr b="0" lang="en-US" sz="2280" spc="-1" strike="noStrike">
                <a:solidFill>
                  <a:srgbClr val="ffffff"/>
                </a:solidFill>
                <a:latin typeface="Quicksand Bold"/>
              </a:rPr>
              <a:t>, c'est-à-dire de processus systématiques de résolution d'un problème permettant de décrire précisément des étapes pour résoudre un </a:t>
            </a:r>
            <a:r>
              <a:rPr b="0" lang="en-US" sz="2280" spc="-1" strike="noStrike" u="sng">
                <a:solidFill>
                  <a:srgbClr val="0000ff"/>
                </a:solidFill>
                <a:uFillTx/>
                <a:latin typeface="Quicksand Bold"/>
                <a:hlinkClick r:id="rId6"/>
              </a:rPr>
              <a:t>problème</a:t>
            </a:r>
            <a:r>
              <a:rPr b="0" lang="en-US" sz="2280" spc="-1" strike="noStrike" u="sng">
                <a:solidFill>
                  <a:srgbClr val="0000ff"/>
                </a:solidFill>
                <a:uFillTx/>
                <a:latin typeface="Quicksand Bold"/>
                <a:hlinkClick r:id="rId7"/>
              </a:rPr>
              <a:t> </a:t>
            </a:r>
            <a:r>
              <a:rPr b="0" lang="en-US" sz="2280" spc="-1" strike="noStrike" u="sng">
                <a:solidFill>
                  <a:srgbClr val="0000ff"/>
                </a:solidFill>
                <a:uFillTx/>
                <a:latin typeface="Quicksand Bold"/>
                <a:hlinkClick r:id="rId8"/>
              </a:rPr>
              <a:t>algorithmique</a:t>
            </a:r>
            <a:r>
              <a:rPr b="0" lang="en-US" sz="2280" spc="-1" strike="noStrike">
                <a:solidFill>
                  <a:srgbClr val="ffffff"/>
                </a:solidFill>
                <a:latin typeface="Quicksand Bold"/>
              </a:rPr>
              <a:t>.</a:t>
            </a:r>
            <a:endParaRPr b="0" lang="fr-FR" sz="2280" spc="-1" strike="noStrike">
              <a:latin typeface="Arial"/>
            </a:endParaRPr>
          </a:p>
        </p:txBody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Freeform 3"/>
          <p:cNvSpPr/>
          <p:nvPr/>
        </p:nvSpPr>
        <p:spPr>
          <a:xfrm>
            <a:off x="-1096560" y="8337240"/>
            <a:ext cx="3290040" cy="3552120"/>
          </a:xfrm>
          <a:custGeom>
            <a:avLst/>
            <a:gdLst/>
            <a:ah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Freeform 4"/>
          <p:cNvSpPr/>
          <p:nvPr/>
        </p:nvSpPr>
        <p:spPr>
          <a:xfrm>
            <a:off x="14438160" y="8726760"/>
            <a:ext cx="4373640" cy="1812960"/>
          </a:xfrm>
          <a:custGeom>
            <a:avLst/>
            <a:gdLst/>
            <a:ah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Freeform 5"/>
          <p:cNvSpPr/>
          <p:nvPr/>
        </p:nvSpPr>
        <p:spPr>
          <a:xfrm>
            <a:off x="-850320" y="-893880"/>
            <a:ext cx="4311720" cy="1787040"/>
          </a:xfrm>
          <a:custGeom>
            <a:avLst/>
            <a:gdLst/>
            <a:ah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Freeform 6"/>
          <p:cNvSpPr/>
          <p:nvPr/>
        </p:nvSpPr>
        <p:spPr>
          <a:xfrm>
            <a:off x="17063640" y="3698640"/>
            <a:ext cx="2448360" cy="2889000"/>
          </a:xfrm>
          <a:custGeom>
            <a:avLst/>
            <a:gdLst/>
            <a:ah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Freeform 7"/>
          <p:cNvSpPr/>
          <p:nvPr/>
        </p:nvSpPr>
        <p:spPr>
          <a:xfrm>
            <a:off x="1627560" y="4923000"/>
            <a:ext cx="2266560" cy="2899080"/>
          </a:xfrm>
          <a:custGeom>
            <a:avLst/>
            <a:gdLst/>
            <a:ahLst/>
            <a:rect l="l" t="t" r="r" b="b"/>
            <a:pathLst>
              <a:path w="2266812" h="2899410">
                <a:moveTo>
                  <a:pt x="0" y="0"/>
                </a:moveTo>
                <a:lnTo>
                  <a:pt x="2266811" y="0"/>
                </a:lnTo>
                <a:lnTo>
                  <a:pt x="2266811" y="2899410"/>
                </a:lnTo>
                <a:lnTo>
                  <a:pt x="0" y="28994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Freeform 8"/>
          <p:cNvSpPr/>
          <p:nvPr/>
        </p:nvSpPr>
        <p:spPr>
          <a:xfrm>
            <a:off x="6089400" y="5234040"/>
            <a:ext cx="1712160" cy="2314080"/>
          </a:xfrm>
          <a:custGeom>
            <a:avLst/>
            <a:gdLst/>
            <a:ahLst/>
            <a:rect l="l" t="t" r="r" b="b"/>
            <a:pathLst>
              <a:path w="1712680" h="2314433">
                <a:moveTo>
                  <a:pt x="0" y="0"/>
                </a:moveTo>
                <a:lnTo>
                  <a:pt x="1712680" y="0"/>
                </a:lnTo>
                <a:lnTo>
                  <a:pt x="1712680" y="2314433"/>
                </a:lnTo>
                <a:lnTo>
                  <a:pt x="0" y="23144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Picture 9" descr=""/>
          <p:cNvPicPr/>
          <p:nvPr/>
        </p:nvPicPr>
        <p:blipFill>
          <a:blip r:embed="rId8"/>
          <a:stretch/>
        </p:blipFill>
        <p:spPr>
          <a:xfrm>
            <a:off x="9580320" y="4860000"/>
            <a:ext cx="2839680" cy="3103560"/>
          </a:xfrm>
          <a:prstGeom prst="rect">
            <a:avLst/>
          </a:prstGeom>
          <a:ln w="0">
            <a:noFill/>
          </a:ln>
        </p:spPr>
      </p:pic>
      <p:sp>
        <p:nvSpPr>
          <p:cNvPr id="84" name="Freeform 10"/>
          <p:cNvSpPr/>
          <p:nvPr/>
        </p:nvSpPr>
        <p:spPr>
          <a:xfrm>
            <a:off x="14038560" y="5282640"/>
            <a:ext cx="3629520" cy="2265480"/>
          </a:xfrm>
          <a:custGeom>
            <a:avLst/>
            <a:gdLst/>
            <a:ahLst/>
            <a:rect l="l" t="t" r="r" b="b"/>
            <a:pathLst>
              <a:path w="3630009" h="2265865">
                <a:moveTo>
                  <a:pt x="0" y="0"/>
                </a:moveTo>
                <a:lnTo>
                  <a:pt x="3630009" y="0"/>
                </a:lnTo>
                <a:lnTo>
                  <a:pt x="3630009" y="2265865"/>
                </a:lnTo>
                <a:lnTo>
                  <a:pt x="0" y="22658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Freeform 11"/>
          <p:cNvSpPr/>
          <p:nvPr/>
        </p:nvSpPr>
        <p:spPr>
          <a:xfrm>
            <a:off x="4230000" y="6074640"/>
            <a:ext cx="1706760" cy="1216080"/>
          </a:xfrm>
          <a:custGeom>
            <a:avLst/>
            <a:gdLst/>
            <a:ahLst/>
            <a:rect l="l" t="t" r="r" b="b"/>
            <a:pathLst>
              <a:path w="1707128" h="1216329">
                <a:moveTo>
                  <a:pt x="0" y="0"/>
                </a:moveTo>
                <a:lnTo>
                  <a:pt x="1707129" y="0"/>
                </a:lnTo>
                <a:lnTo>
                  <a:pt x="1707129" y="1216329"/>
                </a:lnTo>
                <a:lnTo>
                  <a:pt x="0" y="1216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TextBox 12"/>
          <p:cNvSpPr/>
          <p:nvPr/>
        </p:nvSpPr>
        <p:spPr>
          <a:xfrm>
            <a:off x="4230000" y="1076400"/>
            <a:ext cx="1020780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415"/>
              </a:lnSpc>
              <a:buNone/>
            </a:pPr>
            <a:r>
              <a:rPr b="0" lang="en-US" sz="6619" spc="-1" strike="noStrike">
                <a:solidFill>
                  <a:srgbClr val="ffffff"/>
                </a:solidFill>
                <a:latin typeface="Quicksand Bold"/>
              </a:rPr>
              <a:t>EXEMPLE PRATIQUE </a:t>
            </a:r>
            <a:endParaRPr b="0" lang="fr-FR" sz="6619" spc="-1" strike="noStrike">
              <a:latin typeface="Arial"/>
            </a:endParaRPr>
          </a:p>
        </p:txBody>
      </p:sp>
      <p:sp>
        <p:nvSpPr>
          <p:cNvPr id="87" name="TextBox 13"/>
          <p:cNvSpPr/>
          <p:nvPr/>
        </p:nvSpPr>
        <p:spPr>
          <a:xfrm>
            <a:off x="1028880" y="3612960"/>
            <a:ext cx="8852760" cy="16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591"/>
              </a:lnSpc>
              <a:buNone/>
            </a:pPr>
            <a:r>
              <a:rPr b="0" lang="en-US" sz="4710" spc="-1" strike="noStrike">
                <a:solidFill>
                  <a:srgbClr val="ffffff"/>
                </a:solidFill>
                <a:latin typeface="Quicksand Medium"/>
              </a:rPr>
              <a:t>comment ce laver les Dents ? </a:t>
            </a:r>
            <a:endParaRPr b="0" lang="fr-FR" sz="4710" spc="-1" strike="noStrike">
              <a:latin typeface="Arial"/>
            </a:endParaRPr>
          </a:p>
        </p:txBody>
      </p:sp>
      <p:sp>
        <p:nvSpPr>
          <p:cNvPr id="88" name="Freeform 14"/>
          <p:cNvSpPr/>
          <p:nvPr/>
        </p:nvSpPr>
        <p:spPr>
          <a:xfrm>
            <a:off x="12331440" y="6606000"/>
            <a:ext cx="1706760" cy="1216080"/>
          </a:xfrm>
          <a:custGeom>
            <a:avLst/>
            <a:gdLst/>
            <a:ahLst/>
            <a:rect l="l" t="t" r="r" b="b"/>
            <a:pathLst>
              <a:path w="1707128" h="1216329">
                <a:moveTo>
                  <a:pt x="0" y="0"/>
                </a:moveTo>
                <a:lnTo>
                  <a:pt x="1707128" y="0"/>
                </a:lnTo>
                <a:lnTo>
                  <a:pt x="1707128" y="1216329"/>
                </a:lnTo>
                <a:lnTo>
                  <a:pt x="0" y="1216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Freeform 15"/>
          <p:cNvSpPr/>
          <p:nvPr/>
        </p:nvSpPr>
        <p:spPr>
          <a:xfrm>
            <a:off x="7954560" y="6391440"/>
            <a:ext cx="1706760" cy="1216080"/>
          </a:xfrm>
          <a:custGeom>
            <a:avLst/>
            <a:gdLst/>
            <a:ahLst/>
            <a:rect l="l" t="t" r="r" b="b"/>
            <a:pathLst>
              <a:path w="1707128" h="1216329">
                <a:moveTo>
                  <a:pt x="0" y="0"/>
                </a:moveTo>
                <a:lnTo>
                  <a:pt x="1707128" y="0"/>
                </a:lnTo>
                <a:lnTo>
                  <a:pt x="1707128" y="1216329"/>
                </a:lnTo>
                <a:lnTo>
                  <a:pt x="0" y="12163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Box 3"/>
          <p:cNvSpPr/>
          <p:nvPr/>
        </p:nvSpPr>
        <p:spPr>
          <a:xfrm>
            <a:off x="1305720" y="3632040"/>
            <a:ext cx="10668960" cy="437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924"/>
              </a:lnSpc>
              <a:buNone/>
            </a:pPr>
            <a:r>
              <a:rPr b="0" lang="en-US" sz="3520" spc="-1" strike="noStrike">
                <a:solidFill>
                  <a:srgbClr val="ffffff"/>
                </a:solidFill>
                <a:latin typeface="Quicksand Medium"/>
              </a:rPr>
              <a:t>Un pseudo-code (également appelé LDA pour Langage de Description d'Algorithmes) fait référence à une syntaxe ressemblant à un code, généralement utilisée pour indiquer aux humains le fonctionnement d'une syntaxe de code ou pour illustrer la conception d'un élément d'architecture de code. </a:t>
            </a:r>
            <a:endParaRPr b="0" lang="fr-FR" sz="3520" spc="-1" strike="noStrike">
              <a:latin typeface="Arial"/>
            </a:endParaRPr>
          </a:p>
        </p:txBody>
      </p:sp>
      <p:sp>
        <p:nvSpPr>
          <p:cNvPr id="92" name="Freeform 4"/>
          <p:cNvSpPr/>
          <p:nvPr/>
        </p:nvSpPr>
        <p:spPr>
          <a:xfrm>
            <a:off x="-1096560" y="8337240"/>
            <a:ext cx="3290040" cy="3552120"/>
          </a:xfrm>
          <a:custGeom>
            <a:avLst/>
            <a:gdLst/>
            <a:ah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Freeform 5"/>
          <p:cNvSpPr/>
          <p:nvPr/>
        </p:nvSpPr>
        <p:spPr>
          <a:xfrm>
            <a:off x="14438160" y="8726760"/>
            <a:ext cx="4373640" cy="1812960"/>
          </a:xfrm>
          <a:custGeom>
            <a:avLst/>
            <a:gdLst/>
            <a:ah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Freeform 6"/>
          <p:cNvSpPr/>
          <p:nvPr/>
        </p:nvSpPr>
        <p:spPr>
          <a:xfrm>
            <a:off x="-850320" y="-893880"/>
            <a:ext cx="4311720" cy="1787040"/>
          </a:xfrm>
          <a:custGeom>
            <a:avLst/>
            <a:gdLst/>
            <a:ah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Freeform 7"/>
          <p:cNvSpPr/>
          <p:nvPr/>
        </p:nvSpPr>
        <p:spPr>
          <a:xfrm>
            <a:off x="17063640" y="3698640"/>
            <a:ext cx="2448360" cy="2889000"/>
          </a:xfrm>
          <a:custGeom>
            <a:avLst/>
            <a:gdLst/>
            <a:ah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Freeform 8"/>
          <p:cNvSpPr/>
          <p:nvPr/>
        </p:nvSpPr>
        <p:spPr>
          <a:xfrm>
            <a:off x="12586320" y="3758400"/>
            <a:ext cx="3399480" cy="4114440"/>
          </a:xfrm>
          <a:custGeom>
            <a:avLst/>
            <a:gdLst/>
            <a:ahLst/>
            <a:rect l="l" t="t" r="r" b="b"/>
            <a:pathLst>
              <a:path w="3399853" h="4114800">
                <a:moveTo>
                  <a:pt x="0" y="0"/>
                </a:moveTo>
                <a:lnTo>
                  <a:pt x="3399854" y="0"/>
                </a:lnTo>
                <a:lnTo>
                  <a:pt x="33998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Box 9"/>
          <p:cNvSpPr/>
          <p:nvPr/>
        </p:nvSpPr>
        <p:spPr>
          <a:xfrm>
            <a:off x="1028880" y="1879920"/>
            <a:ext cx="12866760" cy="170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721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Quicksand Bold"/>
              </a:rPr>
              <a:t>QU’EST CE QU’UN SPEUDO-CODE ?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98" name="TextBox 10"/>
          <p:cNvSpPr/>
          <p:nvPr/>
        </p:nvSpPr>
        <p:spPr>
          <a:xfrm>
            <a:off x="2338200" y="9652320"/>
            <a:ext cx="1024776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154"/>
              </a:lnSpc>
              <a:buNone/>
            </a:pPr>
            <a:r>
              <a:rPr b="0" lang="en-US" sz="1920" spc="-1" strike="noStrike">
                <a:solidFill>
                  <a:srgbClr val="ffffff"/>
                </a:solidFill>
                <a:latin typeface="Quicksand Bold"/>
              </a:rPr>
              <a:t>SOURCE MDN HTTPS://DEVELOPER.MOZILLA.ORG/FR/DOCS/GLOSSARY/PSEUDOCODE</a:t>
            </a:r>
            <a:endParaRPr b="0" lang="fr-FR" sz="1920" spc="-1" strike="noStrike">
              <a:latin typeface="Arial"/>
            </a:endParaRPr>
          </a:p>
        </p:txBody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Freeform 3"/>
          <p:cNvSpPr/>
          <p:nvPr/>
        </p:nvSpPr>
        <p:spPr>
          <a:xfrm>
            <a:off x="-1096560" y="8337240"/>
            <a:ext cx="3290040" cy="3552120"/>
          </a:xfrm>
          <a:custGeom>
            <a:avLst/>
            <a:gdLst/>
            <a:ah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Freeform 4"/>
          <p:cNvSpPr/>
          <p:nvPr/>
        </p:nvSpPr>
        <p:spPr>
          <a:xfrm>
            <a:off x="14438160" y="8726760"/>
            <a:ext cx="4373640" cy="1812960"/>
          </a:xfrm>
          <a:custGeom>
            <a:avLst/>
            <a:gdLst/>
            <a:ah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Freeform 5"/>
          <p:cNvSpPr/>
          <p:nvPr/>
        </p:nvSpPr>
        <p:spPr>
          <a:xfrm>
            <a:off x="-850320" y="-893880"/>
            <a:ext cx="4311720" cy="1787040"/>
          </a:xfrm>
          <a:custGeom>
            <a:avLst/>
            <a:gdLst/>
            <a:ah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Freeform 6"/>
          <p:cNvSpPr/>
          <p:nvPr/>
        </p:nvSpPr>
        <p:spPr>
          <a:xfrm>
            <a:off x="17063640" y="3698640"/>
            <a:ext cx="2448360" cy="2889000"/>
          </a:xfrm>
          <a:custGeom>
            <a:avLst/>
            <a:gdLst/>
            <a:ah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7" descr=""/>
          <p:cNvPicPr/>
          <p:nvPr/>
        </p:nvPicPr>
        <p:blipFill>
          <a:blip r:embed="rId6"/>
          <a:stretch/>
        </p:blipFill>
        <p:spPr>
          <a:xfrm>
            <a:off x="548640" y="1352880"/>
            <a:ext cx="1913400" cy="1913400"/>
          </a:xfrm>
          <a:prstGeom prst="rect">
            <a:avLst/>
          </a:prstGeom>
          <a:ln w="0">
            <a:noFill/>
          </a:ln>
        </p:spPr>
      </p:pic>
      <p:sp>
        <p:nvSpPr>
          <p:cNvPr id="105" name="Freeform 8"/>
          <p:cNvSpPr/>
          <p:nvPr/>
        </p:nvSpPr>
        <p:spPr>
          <a:xfrm rot="2184000">
            <a:off x="8439480" y="6181920"/>
            <a:ext cx="1455120" cy="558360"/>
          </a:xfrm>
          <a:custGeom>
            <a:avLst/>
            <a:gdLst/>
            <a:ahLst/>
            <a:rect l="l" t="t" r="r" b="b"/>
            <a:pathLst>
              <a:path w="1455571" h="558575">
                <a:moveTo>
                  <a:pt x="0" y="0"/>
                </a:moveTo>
                <a:lnTo>
                  <a:pt x="1455571" y="0"/>
                </a:lnTo>
                <a:lnTo>
                  <a:pt x="1455571" y="558575"/>
                </a:lnTo>
                <a:lnTo>
                  <a:pt x="0" y="5585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TextBox 9"/>
          <p:cNvSpPr/>
          <p:nvPr/>
        </p:nvSpPr>
        <p:spPr>
          <a:xfrm>
            <a:off x="280080" y="941400"/>
            <a:ext cx="128656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987"/>
              </a:lnSpc>
              <a:buNone/>
            </a:pPr>
            <a:r>
              <a:rPr b="0" lang="en-US" sz="5350" spc="-1" strike="noStrike">
                <a:solidFill>
                  <a:srgbClr val="ffffff"/>
                </a:solidFill>
                <a:latin typeface="Quicksand Bold"/>
              </a:rPr>
              <a:t>COMMENT ÉCRIRE UN SPEUDO-CODE</a:t>
            </a:r>
            <a:endParaRPr b="0" lang="fr-FR" sz="5350" spc="-1" strike="noStrike">
              <a:latin typeface="Arial"/>
            </a:endParaRPr>
          </a:p>
        </p:txBody>
      </p:sp>
      <p:sp>
        <p:nvSpPr>
          <p:cNvPr id="107" name="TextBox 10"/>
          <p:cNvSpPr/>
          <p:nvPr/>
        </p:nvSpPr>
        <p:spPr>
          <a:xfrm>
            <a:off x="854640" y="2109960"/>
            <a:ext cx="7989840" cy="7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18"/>
              </a:lnSpc>
              <a:buNone/>
            </a:pPr>
            <a:r>
              <a:rPr b="0" lang="en-US" sz="2780" spc="-1" strike="noStrike">
                <a:solidFill>
                  <a:srgbClr val="ffffff"/>
                </a:solidFill>
                <a:latin typeface="Quicksand Bold"/>
              </a:rPr>
              <a:t>QUELQUE ÉLEMENT IMPORTANT À CONNAÎTRE </a:t>
            </a:r>
            <a:endParaRPr b="0" lang="fr-FR" sz="2780" spc="-1" strike="noStrike">
              <a:latin typeface="Arial"/>
            </a:endParaRPr>
          </a:p>
        </p:txBody>
      </p:sp>
      <p:sp>
        <p:nvSpPr>
          <p:cNvPr id="108" name="TextBox 11"/>
          <p:cNvSpPr/>
          <p:nvPr/>
        </p:nvSpPr>
        <p:spPr>
          <a:xfrm>
            <a:off x="1028880" y="3547800"/>
            <a:ext cx="3510720" cy="87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64920" indent="-332280" algn="ctr">
              <a:lnSpc>
                <a:spcPts val="3447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80" spc="-1" strike="noStrike">
                <a:solidFill>
                  <a:srgbClr val="ffffff"/>
                </a:solidFill>
                <a:latin typeface="Quicksand Bold"/>
              </a:rPr>
              <a:t>UNE VARIABLE </a:t>
            </a:r>
            <a:endParaRPr b="0" lang="fr-FR" sz="3080" spc="-1" strike="noStrike">
              <a:latin typeface="Arial"/>
            </a:endParaRPr>
          </a:p>
        </p:txBody>
      </p:sp>
      <p:sp>
        <p:nvSpPr>
          <p:cNvPr id="109" name="TextBox 12"/>
          <p:cNvSpPr/>
          <p:nvPr/>
        </p:nvSpPr>
        <p:spPr>
          <a:xfrm>
            <a:off x="9139320" y="3828960"/>
            <a:ext cx="9000" cy="40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0511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ts val="10511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ts val="10511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10" name="TextBox 13"/>
          <p:cNvSpPr/>
          <p:nvPr/>
        </p:nvSpPr>
        <p:spPr>
          <a:xfrm>
            <a:off x="280080" y="4335840"/>
            <a:ext cx="9138960" cy="15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699"/>
              </a:lnSpc>
              <a:buNone/>
            </a:pPr>
            <a:r>
              <a:rPr b="0" lang="en-US" sz="2410" spc="-1" strike="noStrike">
                <a:solidFill>
                  <a:srgbClr val="ffffff"/>
                </a:solidFill>
                <a:latin typeface="Quicksand Bold"/>
              </a:rPr>
              <a:t>Une variable est un emplacement nommé pour conserver une </a:t>
            </a:r>
            <a:r>
              <a:rPr b="0" lang="en-US" sz="2410" spc="-1" strike="noStrike" u="sng">
                <a:solidFill>
                  <a:srgbClr val="0000ff"/>
                </a:solidFill>
                <a:uFillTx/>
                <a:latin typeface="Quicksand Bold"/>
                <a:hlinkClick r:id="rId8"/>
              </a:rPr>
              <a:t>valeur</a:t>
            </a:r>
            <a:r>
              <a:rPr b="0" lang="en-US" sz="2410" spc="-1" strike="noStrike">
                <a:solidFill>
                  <a:srgbClr val="ffffff"/>
                </a:solidFill>
                <a:latin typeface="Quicksand Bold"/>
              </a:rPr>
              <a:t>. Ainsi, il est possible d'accéder à une valeur quelconque par l'intermédiaire d'un nom prédéterminé.</a:t>
            </a:r>
            <a:endParaRPr b="0" lang="fr-FR" sz="2410" spc="-1" strike="noStrike">
              <a:latin typeface="Arial"/>
            </a:endParaRPr>
          </a:p>
          <a:p>
            <a:pPr algn="ctr">
              <a:lnSpc>
                <a:spcPts val="1928"/>
              </a:lnSpc>
              <a:buNone/>
            </a:pPr>
            <a:endParaRPr b="0" lang="fr-FR" sz="2410" spc="-1" strike="noStrike">
              <a:latin typeface="Arial"/>
            </a:endParaRPr>
          </a:p>
          <a:p>
            <a:pPr algn="ctr">
              <a:lnSpc>
                <a:spcPts val="1928"/>
              </a:lnSpc>
              <a:buNone/>
            </a:pPr>
            <a:r>
              <a:rPr b="0" lang="en-US" sz="1720" spc="-1" strike="noStrike">
                <a:solidFill>
                  <a:srgbClr val="ffffff"/>
                </a:solidFill>
                <a:latin typeface="Quicksand Bold"/>
              </a:rPr>
              <a:t>source MDN: https://developer.mozilla.org/fr/docs/Glossary/Variable</a:t>
            </a:r>
            <a:endParaRPr b="0" lang="fr-FR" sz="1720" spc="-1" strike="noStrike">
              <a:latin typeface="Arial"/>
            </a:endParaRPr>
          </a:p>
        </p:txBody>
      </p:sp>
      <p:sp>
        <p:nvSpPr>
          <p:cNvPr id="111" name="TextBox 14"/>
          <p:cNvSpPr/>
          <p:nvPr/>
        </p:nvSpPr>
        <p:spPr>
          <a:xfrm>
            <a:off x="2194200" y="6851520"/>
            <a:ext cx="6075720" cy="28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91"/>
              </a:lnSpc>
              <a:buNone/>
            </a:pPr>
            <a:r>
              <a:rPr b="0" lang="en-US" sz="2940" spc="-1" strike="noStrike">
                <a:solidFill>
                  <a:srgbClr val="ffffff"/>
                </a:solidFill>
                <a:latin typeface="Quicksand Bold"/>
              </a:rPr>
              <a:t>UNE VARIABLE EST UNE DONNÉE QUE L’ON EST APPELÉ À MANIPULER DANS L’ALGORITHME. ELLE PEUT ÊTRE DE PLUSIEURS TYPES. </a:t>
            </a:r>
            <a:endParaRPr b="0" lang="fr-FR" sz="2940" spc="-1" strike="noStrike">
              <a:latin typeface="Arial"/>
            </a:endParaRPr>
          </a:p>
          <a:p>
            <a:pPr>
              <a:lnSpc>
                <a:spcPts val="2730"/>
              </a:lnSpc>
              <a:buNone/>
            </a:pPr>
            <a:endParaRPr b="0" lang="fr-FR" sz="2940" spc="-1" strike="noStrike">
              <a:latin typeface="Arial"/>
            </a:endParaRPr>
          </a:p>
          <a:p>
            <a:pPr>
              <a:lnSpc>
                <a:spcPts val="1834"/>
              </a:lnSpc>
              <a:buNone/>
            </a:pPr>
            <a:r>
              <a:rPr b="0" lang="en-US" sz="1640" spc="-1" strike="noStrike">
                <a:solidFill>
                  <a:srgbClr val="ffffff"/>
                </a:solidFill>
                <a:latin typeface="Quicksand Bold"/>
              </a:rPr>
              <a:t>SOURCE INCONNU</a:t>
            </a:r>
            <a:endParaRPr b="0" lang="fr-FR" sz="1640" spc="-1" strike="noStrike">
              <a:latin typeface="Arial"/>
            </a:endParaRPr>
          </a:p>
          <a:p>
            <a:pPr>
              <a:lnSpc>
                <a:spcPts val="1610"/>
              </a:lnSpc>
              <a:buNone/>
            </a:pPr>
            <a:endParaRPr b="0" lang="fr-FR" sz="1640" spc="-1" strike="noStrike">
              <a:latin typeface="Arial"/>
            </a:endParaRPr>
          </a:p>
        </p:txBody>
      </p:sp>
      <p:sp>
        <p:nvSpPr>
          <p:cNvPr id="112" name="TextBox 15"/>
          <p:cNvSpPr/>
          <p:nvPr/>
        </p:nvSpPr>
        <p:spPr>
          <a:xfrm>
            <a:off x="10179000" y="5595840"/>
            <a:ext cx="4492440" cy="87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47"/>
              </a:lnSpc>
              <a:buNone/>
            </a:pPr>
            <a:r>
              <a:rPr b="0" lang="en-US" sz="3080" spc="-1" strike="noStrike">
                <a:solidFill>
                  <a:srgbClr val="ffffff"/>
                </a:solidFill>
                <a:latin typeface="Quicksand Bold"/>
              </a:rPr>
              <a:t>2. TYPES DE VARIABLES </a:t>
            </a:r>
            <a:endParaRPr b="0" lang="fr-FR" sz="3080" spc="-1" strike="noStrike">
              <a:latin typeface="Arial"/>
            </a:endParaRPr>
          </a:p>
        </p:txBody>
      </p:sp>
      <p:sp>
        <p:nvSpPr>
          <p:cNvPr id="113" name="TextBox 16"/>
          <p:cNvSpPr/>
          <p:nvPr/>
        </p:nvSpPr>
        <p:spPr>
          <a:xfrm>
            <a:off x="10608120" y="6445440"/>
            <a:ext cx="6651000" cy="279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734"/>
              </a:lnSpc>
              <a:buNone/>
            </a:pPr>
            <a:r>
              <a:rPr b="0" lang="en-US" sz="2700" spc="-1" strike="noStrike">
                <a:solidFill>
                  <a:srgbClr val="ffffff"/>
                </a:solidFill>
                <a:latin typeface="Quicksand Bold"/>
              </a:rPr>
              <a:t>NUMÉRIQUE </a:t>
            </a:r>
            <a:endParaRPr b="0" lang="fr-FR" sz="2700" spc="-1" strike="noStrike">
              <a:latin typeface="Arial"/>
            </a:endParaRPr>
          </a:p>
          <a:p>
            <a:pPr>
              <a:lnSpc>
                <a:spcPts val="4734"/>
              </a:lnSpc>
              <a:buNone/>
            </a:pPr>
            <a:r>
              <a:rPr b="0" lang="en-US" sz="2700" spc="-1" strike="noStrike">
                <a:solidFill>
                  <a:srgbClr val="ffffff"/>
                </a:solidFill>
                <a:latin typeface="Quicksand Bold"/>
              </a:rPr>
              <a:t>CARACTÈRE </a:t>
            </a:r>
            <a:endParaRPr b="0" lang="fr-FR" sz="2700" spc="-1" strike="noStrike">
              <a:latin typeface="Arial"/>
            </a:endParaRPr>
          </a:p>
          <a:p>
            <a:pPr algn="just">
              <a:lnSpc>
                <a:spcPts val="4734"/>
              </a:lnSpc>
              <a:buNone/>
            </a:pPr>
            <a:r>
              <a:rPr b="0" lang="en-US" sz="2700" spc="-1" strike="noStrike">
                <a:solidFill>
                  <a:srgbClr val="ffffff"/>
                </a:solidFill>
                <a:latin typeface="Quicksand Bold"/>
              </a:rPr>
              <a:t>CHAÎNE DE CARACTERE </a:t>
            </a:r>
            <a:endParaRPr b="0" lang="fr-FR" sz="2700" spc="-1" strike="noStrike">
              <a:latin typeface="Arial"/>
            </a:endParaRPr>
          </a:p>
          <a:p>
            <a:pPr algn="just">
              <a:lnSpc>
                <a:spcPts val="4734"/>
              </a:lnSpc>
              <a:buNone/>
            </a:pPr>
            <a:r>
              <a:rPr b="0" lang="en-US" sz="2700" spc="-1" strike="noStrike">
                <a:solidFill>
                  <a:srgbClr val="ffffff"/>
                </a:solidFill>
                <a:latin typeface="Quicksand Bold"/>
              </a:rPr>
              <a:t>BOOLÉEN  </a:t>
            </a:r>
            <a:endParaRPr b="0" lang="fr-FR" sz="2700" spc="-1" strike="noStrike">
              <a:latin typeface="Arial"/>
            </a:endParaRPr>
          </a:p>
          <a:p>
            <a:pPr algn="ctr">
              <a:lnSpc>
                <a:spcPts val="3030"/>
              </a:lnSpc>
              <a:buNone/>
            </a:pPr>
            <a:endParaRPr b="0" lang="fr-FR" sz="2700" spc="-1" strike="noStrike">
              <a:latin typeface="Arial"/>
            </a:endParaRPr>
          </a:p>
        </p:txBody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Freeform 3"/>
          <p:cNvSpPr/>
          <p:nvPr/>
        </p:nvSpPr>
        <p:spPr>
          <a:xfrm>
            <a:off x="-1096560" y="8337240"/>
            <a:ext cx="3290040" cy="3552120"/>
          </a:xfrm>
          <a:custGeom>
            <a:avLst/>
            <a:gdLst/>
            <a:ahLst/>
            <a:rect l="l" t="t" r="r" b="b"/>
            <a:pathLst>
              <a:path w="3290500" h="3552497">
                <a:moveTo>
                  <a:pt x="0" y="0"/>
                </a:moveTo>
                <a:lnTo>
                  <a:pt x="3290499" y="0"/>
                </a:lnTo>
                <a:lnTo>
                  <a:pt x="3290499" y="3552497"/>
                </a:lnTo>
                <a:lnTo>
                  <a:pt x="0" y="35524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Freeform 4"/>
          <p:cNvSpPr/>
          <p:nvPr/>
        </p:nvSpPr>
        <p:spPr>
          <a:xfrm>
            <a:off x="14438160" y="8726760"/>
            <a:ext cx="4373640" cy="1812960"/>
          </a:xfrm>
          <a:custGeom>
            <a:avLst/>
            <a:gdLst/>
            <a:ahLst/>
            <a:rect l="l" t="t" r="r" b="b"/>
            <a:pathLst>
              <a:path w="4374043" h="1813240">
                <a:moveTo>
                  <a:pt x="0" y="0"/>
                </a:moveTo>
                <a:lnTo>
                  <a:pt x="4374043" y="0"/>
                </a:lnTo>
                <a:lnTo>
                  <a:pt x="4374043" y="1813240"/>
                </a:lnTo>
                <a:lnTo>
                  <a:pt x="0" y="18132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Freeform 5"/>
          <p:cNvSpPr/>
          <p:nvPr/>
        </p:nvSpPr>
        <p:spPr>
          <a:xfrm>
            <a:off x="-850320" y="-893880"/>
            <a:ext cx="4311720" cy="1787040"/>
          </a:xfrm>
          <a:custGeom>
            <a:avLst/>
            <a:gdLst/>
            <a:ahLst/>
            <a:rect l="l" t="t" r="r" b="b"/>
            <a:pathLst>
              <a:path w="4311967" h="1787506">
                <a:moveTo>
                  <a:pt x="0" y="0"/>
                </a:moveTo>
                <a:lnTo>
                  <a:pt x="4311967" y="0"/>
                </a:lnTo>
                <a:lnTo>
                  <a:pt x="4311967" y="1787506"/>
                </a:lnTo>
                <a:lnTo>
                  <a:pt x="0" y="17875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Freeform 6"/>
          <p:cNvSpPr/>
          <p:nvPr/>
        </p:nvSpPr>
        <p:spPr>
          <a:xfrm>
            <a:off x="17063640" y="3698640"/>
            <a:ext cx="2448360" cy="2889000"/>
          </a:xfrm>
          <a:custGeom>
            <a:avLst/>
            <a:gdLst/>
            <a:ahLst/>
            <a:rect l="l" t="t" r="r" b="b"/>
            <a:pathLst>
              <a:path w="2448853" h="2889502">
                <a:moveTo>
                  <a:pt x="0" y="0"/>
                </a:moveTo>
                <a:lnTo>
                  <a:pt x="2448854" y="0"/>
                </a:lnTo>
                <a:lnTo>
                  <a:pt x="2448854" y="2889502"/>
                </a:lnTo>
                <a:lnTo>
                  <a:pt x="0" y="28895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TextBox 8"/>
          <p:cNvSpPr/>
          <p:nvPr/>
        </p:nvSpPr>
        <p:spPr>
          <a:xfrm>
            <a:off x="9676440" y="4448160"/>
            <a:ext cx="7582680" cy="34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37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ts val="3937"/>
              </a:lnSpc>
              <a:buNone/>
            </a:pPr>
            <a:r>
              <a:rPr b="0" lang="en-US" sz="2250" spc="-1" strike="noStrike">
                <a:solidFill>
                  <a:srgbClr val="ffffff"/>
                </a:solidFill>
                <a:latin typeface="Quicksand Bold"/>
              </a:rPr>
              <a:t>L' affectation d'une variable consiste à lui attribuer une valeur au cours de l'exécution du programme à l'aide de l'opérateur d'affectation =</a:t>
            </a:r>
            <a:endParaRPr b="0" lang="fr-FR" sz="2250" spc="-1" strike="noStrike">
              <a:latin typeface="Arial"/>
            </a:endParaRPr>
          </a:p>
          <a:p>
            <a:pPr algn="ctr">
              <a:lnSpc>
                <a:spcPts val="2361"/>
              </a:lnSpc>
              <a:buNone/>
            </a:pPr>
            <a:r>
              <a:rPr b="0" lang="en-US" sz="1350" spc="-1" strike="noStrike">
                <a:solidFill>
                  <a:srgbClr val="ffffff"/>
                </a:solidFill>
                <a:latin typeface="Quicksand Bold"/>
              </a:rPr>
              <a:t>SOURCE UITENLIGNE : HTTPS://PUBLIC.IUTENLIGNE.NET/INFORMATIQUE/ALGORITHME-ET-PROGRAMMATION/PRIOU/LANGAGEC/36_AFFECTATION_DUNE_VARIABLE__REOIT_.HTML</a:t>
            </a:r>
            <a:endParaRPr b="0" lang="fr-FR" sz="1350" spc="-1" strike="noStrike">
              <a:latin typeface="Arial"/>
            </a:endParaRPr>
          </a:p>
          <a:p>
            <a:pPr algn="ctr">
              <a:lnSpc>
                <a:spcPts val="3937"/>
              </a:lnSpc>
              <a:buNone/>
            </a:pPr>
            <a:endParaRPr b="0" lang="fr-FR" sz="1350" spc="-1" strike="noStrike"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548640" y="2535120"/>
            <a:ext cx="8115120" cy="25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15"/>
              </a:lnSpc>
              <a:buNone/>
            </a:pPr>
            <a:r>
              <a:rPr b="0" lang="en-US" sz="2410" spc="-1" strike="noStrike">
                <a:solidFill>
                  <a:srgbClr val="ffffff"/>
                </a:solidFill>
                <a:latin typeface="Quicksand Bold"/>
              </a:rPr>
              <a:t>LA DÉFINITION D’UNE VARIABLE  EST LA  DÉCLARATION DE LA VARIABLE DANS LE SPEUDO-CODE</a:t>
            </a:r>
            <a:endParaRPr b="0" lang="fr-FR" sz="2410" spc="-1" strike="noStrike">
              <a:latin typeface="Arial"/>
            </a:endParaRPr>
          </a:p>
          <a:p>
            <a:pPr algn="ctr">
              <a:lnSpc>
                <a:spcPts val="3983"/>
              </a:lnSpc>
              <a:buNone/>
            </a:pPr>
            <a:r>
              <a:rPr b="0" lang="en-US" sz="2280" spc="-1" strike="noStrike">
                <a:solidFill>
                  <a:srgbClr val="ffffff"/>
                </a:solidFill>
                <a:latin typeface="Quicksand Bold"/>
              </a:rPr>
              <a:t> </a:t>
            </a:r>
            <a:r>
              <a:rPr b="0" lang="en-US" sz="2280" spc="-1" strike="noStrike">
                <a:solidFill>
                  <a:srgbClr val="ffffff"/>
                </a:solidFill>
                <a:latin typeface="Quicksand Bold"/>
              </a:rPr>
              <a:t>AVANT SON UTILISATION</a:t>
            </a:r>
            <a:endParaRPr b="0" lang="fr-FR" sz="2280" spc="-1" strike="noStrike">
              <a:latin typeface="Arial"/>
            </a:endParaRPr>
          </a:p>
          <a:p>
            <a:pPr>
              <a:lnSpc>
                <a:spcPts val="3283"/>
              </a:lnSpc>
              <a:buNone/>
            </a:pPr>
            <a:r>
              <a:rPr b="0" lang="en-US" sz="1870" spc="-1" strike="noStrike">
                <a:solidFill>
                  <a:srgbClr val="ffffff"/>
                </a:solidFill>
                <a:latin typeface="Quicksand Bold"/>
              </a:rPr>
              <a:t> </a:t>
            </a:r>
            <a:r>
              <a:rPr b="0" lang="en-US" sz="1870" spc="-1" strike="noStrike">
                <a:solidFill>
                  <a:srgbClr val="ffffff"/>
                </a:solidFill>
                <a:latin typeface="Quicksand Bold"/>
              </a:rPr>
              <a:t>SOURCE INCONNUE</a:t>
            </a:r>
            <a:endParaRPr b="0" lang="fr-FR" sz="1870" spc="-1" strike="noStrike">
              <a:latin typeface="Arial"/>
            </a:endParaRPr>
          </a:p>
        </p:txBody>
      </p:sp>
      <p:sp>
        <p:nvSpPr>
          <p:cNvPr id="121" name="TextBox 10"/>
          <p:cNvSpPr/>
          <p:nvPr/>
        </p:nvSpPr>
        <p:spPr>
          <a:xfrm>
            <a:off x="11700000" y="540000"/>
            <a:ext cx="2237400" cy="38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5014"/>
              </a:lnSpc>
              <a:buNone/>
            </a:pP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VARIABLE A,B :ENTIER</a:t>
            </a:r>
            <a:endParaRPr b="0" lang="fr-FR" sz="2870" spc="-1" strike="noStrike">
              <a:latin typeface="Arial"/>
            </a:endParaRPr>
          </a:p>
          <a:p>
            <a:pPr algn="just">
              <a:lnSpc>
                <a:spcPts val="5014"/>
              </a:lnSpc>
              <a:buNone/>
            </a:pP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 </a:t>
            </a: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DÉBUT</a:t>
            </a:r>
            <a:endParaRPr b="0" lang="fr-FR" sz="2870" spc="-1" strike="noStrike">
              <a:latin typeface="Arial"/>
            </a:endParaRPr>
          </a:p>
          <a:p>
            <a:pPr algn="just">
              <a:lnSpc>
                <a:spcPts val="5014"/>
              </a:lnSpc>
              <a:buNone/>
            </a:pP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 </a:t>
            </a: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A = 5</a:t>
            </a:r>
            <a:endParaRPr b="0" lang="fr-FR" sz="2870" spc="-1" strike="noStrike">
              <a:latin typeface="Arial"/>
            </a:endParaRPr>
          </a:p>
          <a:p>
            <a:pPr algn="just">
              <a:lnSpc>
                <a:spcPts val="5014"/>
              </a:lnSpc>
              <a:buNone/>
            </a:pP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 </a:t>
            </a: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B = A + 10 </a:t>
            </a:r>
            <a:endParaRPr b="0" lang="fr-FR" sz="2870" spc="-1" strike="noStrike">
              <a:latin typeface="Arial"/>
            </a:endParaRPr>
          </a:p>
          <a:p>
            <a:pPr algn="just">
              <a:lnSpc>
                <a:spcPts val="5014"/>
              </a:lnSpc>
              <a:buNone/>
            </a:pP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FIN </a:t>
            </a:r>
            <a:endParaRPr b="0" lang="fr-FR" sz="2870" spc="-1" strike="noStrike">
              <a:latin typeface="Arial"/>
            </a:endParaRPr>
          </a:p>
        </p:txBody>
      </p:sp>
      <p:sp>
        <p:nvSpPr>
          <p:cNvPr id="122" name="Freeform 13"/>
          <p:cNvSpPr/>
          <p:nvPr/>
        </p:nvSpPr>
        <p:spPr>
          <a:xfrm>
            <a:off x="5598360" y="4572000"/>
            <a:ext cx="1589760" cy="1149120"/>
          </a:xfrm>
          <a:custGeom>
            <a:avLst/>
            <a:gdLst/>
            <a:ahLst/>
            <a:rect l="l" t="t" r="r" b="b"/>
            <a:pathLst>
              <a:path w="1590250" h="1149647">
                <a:moveTo>
                  <a:pt x="0" y="0"/>
                </a:moveTo>
                <a:lnTo>
                  <a:pt x="1590250" y="0"/>
                </a:lnTo>
                <a:lnTo>
                  <a:pt x="1590250" y="1149647"/>
                </a:lnTo>
                <a:lnTo>
                  <a:pt x="0" y="11496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Freeform 14"/>
          <p:cNvSpPr/>
          <p:nvPr/>
        </p:nvSpPr>
        <p:spPr>
          <a:xfrm>
            <a:off x="548640" y="5941440"/>
            <a:ext cx="8410680" cy="3866400"/>
          </a:xfrm>
          <a:custGeom>
            <a:avLst/>
            <a:gdLst/>
            <a:ahLst/>
            <a:rect l="l" t="t" r="r" b="b"/>
            <a:pathLst>
              <a:path w="8411090" h="3866823">
                <a:moveTo>
                  <a:pt x="0" y="0"/>
                </a:moveTo>
                <a:lnTo>
                  <a:pt x="8411089" y="0"/>
                </a:lnTo>
                <a:lnTo>
                  <a:pt x="8411089" y="3866823"/>
                </a:lnTo>
                <a:lnTo>
                  <a:pt x="0" y="38668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TextBox 15"/>
          <p:cNvSpPr/>
          <p:nvPr/>
        </p:nvSpPr>
        <p:spPr>
          <a:xfrm>
            <a:off x="0" y="1146600"/>
            <a:ext cx="10399320" cy="9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815"/>
              </a:lnSpc>
              <a:buNone/>
            </a:pPr>
            <a:r>
              <a:rPr b="0" lang="en-US" sz="3400" spc="-1" strike="noStrike">
                <a:solidFill>
                  <a:srgbClr val="ffffff"/>
                </a:solidFill>
                <a:latin typeface="Quicksand Bold"/>
              </a:rPr>
              <a:t>2.AFFECTATION ET DÉFINITION D’UNE  VARIABLE </a:t>
            </a:r>
            <a:endParaRPr b="0" lang="fr-FR" sz="3400" spc="-1" strike="noStrike">
              <a:latin typeface="Arial"/>
            </a:endParaRPr>
          </a:p>
        </p:txBody>
      </p:sp>
      <p:sp>
        <p:nvSpPr>
          <p:cNvPr id="125" name="TextBox 16"/>
          <p:cNvSpPr/>
          <p:nvPr/>
        </p:nvSpPr>
        <p:spPr>
          <a:xfrm>
            <a:off x="572400" y="4776840"/>
            <a:ext cx="6044400" cy="12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14"/>
              </a:lnSpc>
              <a:buNone/>
            </a:pP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3.STRUCTURE D’UN SPEUDO-CODE</a:t>
            </a:r>
            <a:endParaRPr b="0" lang="fr-FR" sz="2870" spc="-1" strike="noStrike">
              <a:latin typeface="Arial"/>
            </a:endParaRPr>
          </a:p>
        </p:txBody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116" dur="indefinite" restart="never" nodeType="tmRoot">
          <p:childTnLst>
            <p:seq>
              <p:cTn id="117" dur="indefinite" nodeType="mainSeq">
                <p:childTnLst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Freeform 3"/>
          <p:cNvSpPr/>
          <p:nvPr/>
        </p:nvSpPr>
        <p:spPr>
          <a:xfrm>
            <a:off x="4048560" y="8721360"/>
            <a:ext cx="517680" cy="517680"/>
          </a:xfrm>
          <a:custGeom>
            <a:avLst/>
            <a:gdLst/>
            <a:ahLst/>
            <a:rect l="l" t="t" r="r" b="b"/>
            <a:pathLst>
              <a:path w="517873" h="517873">
                <a:moveTo>
                  <a:pt x="0" y="0"/>
                </a:moveTo>
                <a:lnTo>
                  <a:pt x="517873" y="0"/>
                </a:lnTo>
                <a:lnTo>
                  <a:pt x="517873" y="517873"/>
                </a:lnTo>
                <a:lnTo>
                  <a:pt x="0" y="5178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TextBox 4"/>
          <p:cNvSpPr/>
          <p:nvPr/>
        </p:nvSpPr>
        <p:spPr>
          <a:xfrm>
            <a:off x="556200" y="582480"/>
            <a:ext cx="802008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552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Quicksand Bold"/>
              </a:rPr>
              <a:t>EXEMPLE DE SPEUDO-CODE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129" name="TextBox 5"/>
          <p:cNvSpPr/>
          <p:nvPr/>
        </p:nvSpPr>
        <p:spPr>
          <a:xfrm>
            <a:off x="556200" y="1783800"/>
            <a:ext cx="8905320" cy="80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036"/>
              </a:lnSpc>
              <a:buNone/>
            </a:pP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Algorithme: somme d’entiers</a:t>
            </a:r>
            <a:endParaRPr b="0" lang="fr-FR" sz="3530" spc="-1" strike="noStrike">
              <a:latin typeface="Arial"/>
            </a:endParaRPr>
          </a:p>
          <a:p>
            <a:pPr>
              <a:lnSpc>
                <a:spcPts val="7036"/>
              </a:lnSpc>
              <a:buNone/>
            </a:pP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 </a:t>
            </a: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Variable a,b,r : entier </a:t>
            </a:r>
            <a:endParaRPr b="0" lang="fr-FR" sz="3530" spc="-1" strike="noStrike">
              <a:latin typeface="Arial"/>
            </a:endParaRPr>
          </a:p>
          <a:p>
            <a:pPr>
              <a:lnSpc>
                <a:spcPts val="7036"/>
              </a:lnSpc>
              <a:buNone/>
            </a:pP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Début</a:t>
            </a:r>
            <a:endParaRPr b="0" lang="fr-FR" sz="3530" spc="-1" strike="noStrike">
              <a:latin typeface="Arial"/>
            </a:endParaRPr>
          </a:p>
          <a:p>
            <a:pPr>
              <a:lnSpc>
                <a:spcPts val="7036"/>
              </a:lnSpc>
              <a:buNone/>
            </a:pP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 </a:t>
            </a: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Lire (a) </a:t>
            </a:r>
            <a:endParaRPr b="0" lang="fr-FR" sz="3530" spc="-1" strike="noStrike">
              <a:latin typeface="Arial"/>
            </a:endParaRPr>
          </a:p>
          <a:p>
            <a:pPr>
              <a:lnSpc>
                <a:spcPts val="7036"/>
              </a:lnSpc>
              <a:buNone/>
            </a:pP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 </a:t>
            </a: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Lire (b)</a:t>
            </a:r>
            <a:endParaRPr b="0" lang="fr-FR" sz="3530" spc="-1" strike="noStrike">
              <a:latin typeface="Arial"/>
            </a:endParaRPr>
          </a:p>
          <a:p>
            <a:pPr>
              <a:lnSpc>
                <a:spcPts val="7036"/>
              </a:lnSpc>
              <a:buNone/>
            </a:pP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 </a:t>
            </a: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r ← a + b </a:t>
            </a:r>
            <a:endParaRPr b="0" lang="fr-FR" sz="3530" spc="-1" strike="noStrike">
              <a:latin typeface="Arial"/>
            </a:endParaRPr>
          </a:p>
          <a:p>
            <a:pPr>
              <a:lnSpc>
                <a:spcPts val="7036"/>
              </a:lnSpc>
              <a:buNone/>
            </a:pP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Ecrire (r) </a:t>
            </a:r>
            <a:endParaRPr b="0" lang="fr-FR" sz="3530" spc="-1" strike="noStrike">
              <a:latin typeface="Arial"/>
            </a:endParaRPr>
          </a:p>
          <a:p>
            <a:pPr>
              <a:lnSpc>
                <a:spcPts val="7036"/>
              </a:lnSpc>
              <a:buNone/>
              <a:tabLst>
                <a:tab algn="l" pos="0"/>
              </a:tabLst>
            </a:pPr>
            <a:r>
              <a:rPr b="0" lang="en-US" sz="3530" spc="718" strike="noStrike">
                <a:solidFill>
                  <a:srgbClr val="ffffff"/>
                </a:solidFill>
                <a:latin typeface="Quicksand Medium"/>
              </a:rPr>
              <a:t>Fin </a:t>
            </a:r>
            <a:endParaRPr b="0" lang="fr-FR" sz="3530" spc="-1" strike="noStrike">
              <a:latin typeface="Arial"/>
            </a:endParaRPr>
          </a:p>
        </p:txBody>
      </p:sp>
      <p:sp>
        <p:nvSpPr>
          <p:cNvPr id="130" name="TextBox 6"/>
          <p:cNvSpPr/>
          <p:nvPr/>
        </p:nvSpPr>
        <p:spPr>
          <a:xfrm>
            <a:off x="3494160" y="8656200"/>
            <a:ext cx="10752840" cy="11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422"/>
              </a:lnSpc>
              <a:buNone/>
            </a:pPr>
            <a:r>
              <a:rPr b="0" lang="en-US" sz="2530" spc="-1" strike="noStrike">
                <a:solidFill>
                  <a:srgbClr val="ffffff"/>
                </a:solidFill>
                <a:latin typeface="Quicksand Bold"/>
              </a:rPr>
              <a:t>NB: TOUTES LES OPÉRATIONS EFFECTUER EN MATHEMATIQUE</a:t>
            </a:r>
            <a:endParaRPr b="0" lang="fr-FR" sz="2530" spc="-1" strike="noStrike">
              <a:latin typeface="Arial"/>
            </a:endParaRPr>
          </a:p>
          <a:p>
            <a:pPr algn="ctr">
              <a:lnSpc>
                <a:spcPts val="4422"/>
              </a:lnSpc>
              <a:buNone/>
            </a:pPr>
            <a:r>
              <a:rPr b="0" lang="en-US" sz="2530" spc="-1" strike="noStrike">
                <a:solidFill>
                  <a:srgbClr val="ffffff"/>
                </a:solidFill>
                <a:latin typeface="Quicksand Bold"/>
              </a:rPr>
              <a:t>SONT AUSSI POSSIBLE EN ALGORITHMIQUE </a:t>
            </a:r>
            <a:endParaRPr b="0" lang="fr-FR" sz="2530" spc="-1" strike="noStrike">
              <a:latin typeface="Arial"/>
            </a:endParaRPr>
          </a:p>
        </p:txBody>
      </p:sp>
      <p:sp>
        <p:nvSpPr>
          <p:cNvPr id="131" name="TextBox 7"/>
          <p:cNvSpPr/>
          <p:nvPr/>
        </p:nvSpPr>
        <p:spPr>
          <a:xfrm>
            <a:off x="10814400" y="1897920"/>
            <a:ext cx="4286880" cy="12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14"/>
              </a:lnSpc>
              <a:buNone/>
            </a:pPr>
            <a:r>
              <a:rPr b="0" lang="en-US" sz="2870" spc="-1" strike="noStrike">
                <a:solidFill>
                  <a:srgbClr val="ffffff"/>
                </a:solidFill>
                <a:latin typeface="Quicksand Bold"/>
              </a:rPr>
              <a:t>ALGO :  ÉCRIRE UN NOM </a:t>
            </a:r>
            <a:endParaRPr b="0" lang="fr-FR" sz="2870" spc="-1" strike="noStrike">
              <a:latin typeface="Arial"/>
            </a:endParaRPr>
          </a:p>
        </p:txBody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2"/>
          <p:cNvSpPr/>
          <p:nvPr/>
        </p:nvSpPr>
        <p:spPr>
          <a:xfrm>
            <a:off x="0" y="-12420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Freeform 3"/>
          <p:cNvSpPr/>
          <p:nvPr/>
        </p:nvSpPr>
        <p:spPr>
          <a:xfrm>
            <a:off x="1295280" y="3057840"/>
            <a:ext cx="2920680" cy="3609360"/>
          </a:xfrm>
          <a:custGeom>
            <a:avLst/>
            <a:gdLst/>
            <a:ahLst/>
            <a:rect l="l" t="t" r="r" b="b"/>
            <a:pathLst>
              <a:path w="2287238" h="2391598">
                <a:moveTo>
                  <a:pt x="0" y="0"/>
                </a:moveTo>
                <a:lnTo>
                  <a:pt x="2287237" y="0"/>
                </a:lnTo>
                <a:lnTo>
                  <a:pt x="2287237" y="2391598"/>
                </a:lnTo>
                <a:lnTo>
                  <a:pt x="0" y="23915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" name="Picture 4" descr=""/>
          <p:cNvPicPr/>
          <p:nvPr/>
        </p:nvPicPr>
        <p:blipFill>
          <a:blip r:embed="rId3"/>
          <a:stretch/>
        </p:blipFill>
        <p:spPr>
          <a:xfrm>
            <a:off x="7081920" y="3385440"/>
            <a:ext cx="3103200" cy="2063520"/>
          </a:xfrm>
          <a:prstGeom prst="rect">
            <a:avLst/>
          </a:prstGeom>
          <a:ln w="0">
            <a:noFill/>
          </a:ln>
        </p:spPr>
      </p:pic>
      <p:sp>
        <p:nvSpPr>
          <p:cNvPr id="135" name="TextBox 5"/>
          <p:cNvSpPr/>
          <p:nvPr/>
        </p:nvSpPr>
        <p:spPr>
          <a:xfrm>
            <a:off x="642960" y="1066680"/>
            <a:ext cx="9213120" cy="11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598"/>
              </a:lnSpc>
              <a:buNone/>
            </a:pPr>
            <a:r>
              <a:rPr b="0" lang="en-US" sz="4100" spc="-1" strike="noStrike">
                <a:solidFill>
                  <a:srgbClr val="ffffff"/>
                </a:solidFill>
                <a:latin typeface="Quicksand Bold"/>
              </a:rPr>
              <a:t>3.CONVERTIR UN ALGORITHME EN LANGAGE DE PROGRAMMATION</a:t>
            </a:r>
            <a:endParaRPr b="0" lang="fr-FR" sz="4100" spc="-1" strike="noStrike">
              <a:latin typeface="Arial"/>
            </a:endParaRPr>
          </a:p>
        </p:txBody>
      </p:sp>
      <p:pic>
        <p:nvPicPr>
          <p:cNvPr id="136" name="Image 10" descr=""/>
          <p:cNvPicPr/>
          <p:nvPr/>
        </p:nvPicPr>
        <p:blipFill>
          <a:blip r:embed="rId4"/>
          <a:stretch/>
        </p:blipFill>
        <p:spPr>
          <a:xfrm>
            <a:off x="11570760" y="2208240"/>
            <a:ext cx="785880" cy="867240"/>
          </a:xfrm>
          <a:prstGeom prst="rect">
            <a:avLst/>
          </a:prstGeom>
          <a:ln w="0">
            <a:noFill/>
          </a:ln>
        </p:spPr>
      </p:pic>
      <p:pic>
        <p:nvPicPr>
          <p:cNvPr id="137" name="Image 12" descr=""/>
          <p:cNvPicPr/>
          <p:nvPr/>
        </p:nvPicPr>
        <p:blipFill>
          <a:blip r:embed="rId5"/>
          <a:stretch/>
        </p:blipFill>
        <p:spPr>
          <a:xfrm>
            <a:off x="16291800" y="3250080"/>
            <a:ext cx="1038600" cy="1166760"/>
          </a:xfrm>
          <a:prstGeom prst="rect">
            <a:avLst/>
          </a:prstGeom>
          <a:ln w="0">
            <a:noFill/>
          </a:ln>
        </p:spPr>
      </p:pic>
      <p:pic>
        <p:nvPicPr>
          <p:cNvPr id="138" name="Image 14" descr=""/>
          <p:cNvPicPr/>
          <p:nvPr/>
        </p:nvPicPr>
        <p:blipFill>
          <a:blip r:embed="rId6"/>
          <a:stretch/>
        </p:blipFill>
        <p:spPr>
          <a:xfrm>
            <a:off x="12178080" y="3548520"/>
            <a:ext cx="3159720" cy="1338120"/>
          </a:xfrm>
          <a:prstGeom prst="rect">
            <a:avLst/>
          </a:prstGeom>
          <a:ln w="0">
            <a:noFill/>
          </a:ln>
        </p:spPr>
      </p:pic>
      <p:pic>
        <p:nvPicPr>
          <p:cNvPr id="139" name="Image 16" descr=""/>
          <p:cNvPicPr/>
          <p:nvPr/>
        </p:nvPicPr>
        <p:blipFill>
          <a:blip r:embed="rId7"/>
          <a:stretch/>
        </p:blipFill>
        <p:spPr>
          <a:xfrm>
            <a:off x="12344760" y="5867280"/>
            <a:ext cx="1263600" cy="707400"/>
          </a:xfrm>
          <a:prstGeom prst="rect">
            <a:avLst/>
          </a:prstGeom>
          <a:ln w="0">
            <a:noFill/>
          </a:ln>
        </p:spPr>
      </p:pic>
      <p:sp>
        <p:nvSpPr>
          <p:cNvPr id="140" name="ZoneTexte 17"/>
          <p:cNvSpPr/>
          <p:nvPr/>
        </p:nvSpPr>
        <p:spPr>
          <a:xfrm>
            <a:off x="3886200" y="7644960"/>
            <a:ext cx="112010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4000" spc="-1" strike="noStrike">
                <a:solidFill>
                  <a:srgbClr val="ffffff"/>
                </a:solidFill>
                <a:latin typeface="Arial Black"/>
              </a:rPr>
              <a:t>Prochaine Séance ………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p14:dur="300">
        <p:randomBar dir="vert"/>
      </p:transition>
    </mc:Choice>
    <mc:Fallback>
      <p:transition>
        <p:randomBar dir="vert"/>
      </p:transition>
    </mc:Fallback>
  </mc:AlternateContent>
  <p:timing>
    <p:tnLst>
      <p:par>
        <p:cTn id="162" dur="indefinite" restart="never" nodeType="tmRoot">
          <p:childTnLst>
            <p:seq>
              <p:cTn id="163" dur="indefinite" nodeType="mainSeq">
                <p:childTnLst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Application>LibreOffice/7.3.7.2$Linux_X86_64 LibreOffice_project/30$Build-2</Application>
  <AppVersion>15.0000</AppVersion>
  <Words>462</Words>
  <Paragraphs>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Maxby</dc:creator>
  <dc:description/>
  <dc:identifier>DAFzpOYoDGg</dc:identifier>
  <dc:language>fr-FR</dc:language>
  <cp:lastModifiedBy/>
  <dcterms:modified xsi:type="dcterms:W3CDTF">2023-11-13T22:11:52Z</dcterms:modified>
  <cp:revision>4</cp:revision>
  <dc:subject/>
  <dc:title>Introduction à l’algorithmique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Personnalisé</vt:lpwstr>
  </property>
  <property fmtid="{D5CDD505-2E9C-101B-9397-08002B2CF9AE}" pid="3" name="Slides">
    <vt:i4>10</vt:i4>
  </property>
</Properties>
</file>